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slide" Target="slides/slide78.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ee8354266_0_0: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7ee8354266_0_0: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ee8354266_0_64: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7ee8354266_0_64: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8" name="Google Shape;48;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 name="Google Shape;49;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pdb101.rcsb.org/learn/guide-to-understanding-pdb-data/methods-for-determining-structure" TargetMode="External"/><Relationship Id="rId4" Type="http://schemas.openxmlformats.org/officeDocument/2006/relationships/image" Target="../media/image19.jpg"/><Relationship Id="rId5" Type="http://schemas.openxmlformats.org/officeDocument/2006/relationships/image" Target="../media/image8.jp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hyperlink" Target="https://www.cell.com/trends/biochemical-sciences/fulltext/S0968-0004(14)00187-X" TargetMode="External"/><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rcsb.org/" TargetMode="External"/><Relationship Id="rId4" Type="http://schemas.openxmlformats.org/officeDocument/2006/relationships/hyperlink" Target="http://www.ebi.ac.uk/pdbe/" TargetMode="External"/><Relationship Id="rId5" Type="http://schemas.openxmlformats.org/officeDocument/2006/relationships/hyperlink" Target="https://www.ebi.ac.uk/pdbe/emdb/" TargetMode="External"/><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20.png"/><Relationship Id="rId7"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ontiersin.org/articles/10.3389/fnhum.2018.00037/full" TargetMode="External"/><Relationship Id="rId4" Type="http://schemas.openxmlformats.org/officeDocument/2006/relationships/hyperlink" Target="http://scripts.iucr.org/cgi-bin/paper?S0907444907033847" TargetMode="External"/><Relationship Id="rId5" Type="http://schemas.openxmlformats.org/officeDocument/2006/relationships/hyperlink" Target="http://swift.cmbi.ru.nl/gv/pdbreport/" TargetMode="External"/><Relationship Id="rId6" Type="http://schemas.openxmlformats.org/officeDocument/2006/relationships/hyperlink" Target="http://molprobity.biochem.duke.edu/" TargetMode="External"/><Relationship Id="rId7" Type="http://schemas.openxmlformats.org/officeDocument/2006/relationships/hyperlink" Target="http://swift.cmbi.ru.nl/servers/html/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pdb-redo.eu" TargetMode="Externa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hyperlink" Target="http://www.ebi.ac.uk/pdbsu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cop2.mrc-lmb.cam.ac.uk/" TargetMode="External"/><Relationship Id="rId4" Type="http://schemas.openxmlformats.org/officeDocument/2006/relationships/hyperlink" Target="http://scop.berkeley.ed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pfam.xfam.org/" TargetMode="External"/><Relationship Id="rId4" Type="http://schemas.openxmlformats.org/officeDocument/2006/relationships/hyperlink" Target="http://supfam.org/" TargetMode="External"/><Relationship Id="rId5" Type="http://schemas.openxmlformats.org/officeDocument/2006/relationships/hyperlink" Target="http://cathdb.inf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prosite.expasy.org/" TargetMode="Externa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bioinf.manchester.ac.uk/dbbrowser/PRINTS/" TargetMode="Externa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hamap.expasy.org/" TargetMode="External"/><Relationship Id="rId4" Type="http://schemas.openxmlformats.org/officeDocument/2006/relationships/hyperlink" Target="http://prosite.expasy.org/" TargetMode="External"/><Relationship Id="rId5"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hyperlink" Target="http://pfam.xfam.org/" TargetMode="External"/><Relationship Id="rId5" Type="http://schemas.openxmlformats.org/officeDocument/2006/relationships/hyperlink" Target="http://www.pantherdb.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gif"/><Relationship Id="rId4" Type="http://schemas.openxmlformats.org/officeDocument/2006/relationships/hyperlink" Target="https://www.ebi.ac.uk/interpro/" TargetMode="External"/><Relationship Id="rId5" Type="http://schemas.openxmlformats.org/officeDocument/2006/relationships/hyperlink" Target="https://www.ebi.ac.uk/interpro/about.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ebi.ac.uk/pdbe/docs/sifts/index.html" TargetMode="Externa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lcb.infotech.monash.edu.au/mustang/" TargetMode="External"/><Relationship Id="rId4" Type="http://schemas.openxmlformats.org/officeDocument/2006/relationships/hyperlink" Target="http://matt.cs.tufts.edu/" TargetMode="External"/><Relationship Id="rId9" Type="http://schemas.openxmlformats.org/officeDocument/2006/relationships/image" Target="../media/image32.png"/><Relationship Id="rId5" Type="http://schemas.openxmlformats.org/officeDocument/2006/relationships/hyperlink" Target="http://mizuguchilab.org/fugue/" TargetMode="External"/><Relationship Id="rId6" Type="http://schemas.openxmlformats.org/officeDocument/2006/relationships/hyperlink" Target="https://ub.cbm.uam.es/software/online/mamothmult.php" TargetMode="External"/><Relationship Id="rId7" Type="http://schemas.openxmlformats.org/officeDocument/2006/relationships/hyperlink" Target="http://ekhidna.biocenter.helsinki.fi/dali_server/start" TargetMode="External"/><Relationship Id="rId8" Type="http://schemas.openxmlformats.org/officeDocument/2006/relationships/hyperlink" Target="http://mizuguchilab.org/homstra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swissmodel.expasy.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bioinf.cs.ucl.ac.uk/psipred/" TargetMode="External"/><Relationship Id="rId4" Type="http://schemas.openxmlformats.org/officeDocument/2006/relationships/hyperlink" Target="http://www.compbio.dundee.ac.uk/jpred/" TargetMode="External"/><Relationship Id="rId5" Type="http://schemas.openxmlformats.org/officeDocument/2006/relationships/hyperlink" Target="http://bioinf.cs.ucl.ac.uk/psipred/" TargetMode="External"/><Relationship Id="rId6" Type="http://schemas.openxmlformats.org/officeDocument/2006/relationships/hyperlink" Target="https://iupred2a.elte.hu/"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ww.ebi.ac.uk/pdbe/pisa/" TargetMode="External"/><Relationship Id="rId4" Type="http://schemas.openxmlformats.org/officeDocument/2006/relationships/hyperlink" Target="http://curie.utmb.edu/prosurf.html" TargetMode="External"/><Relationship Id="rId5" Type="http://schemas.openxmlformats.org/officeDocument/2006/relationships/hyperlink" Target="http://milou.science.uu.nl/services/HADDOCK2.2/haddock.php"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hyperlink" Target="http://consurf.tau.ac.il/" TargetMode="External"/><Relationship Id="rId5" Type="http://schemas.openxmlformats.org/officeDocument/2006/relationships/hyperlink" Target="http://consurfdb.tau.ac.il/" TargetMode="External"/><Relationship Id="rId6" Type="http://schemas.openxmlformats.org/officeDocument/2006/relationships/image" Target="../media/image4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ebi.ac.uk/thornton-srv/databases/profunc/" TargetMode="External"/><Relationship Id="rId4" Type="http://schemas.openxmlformats.org/officeDocument/2006/relationships/image" Target="../media/image5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bioinf.org.uk/saap/dap/" TargetMode="External"/><Relationship Id="rId4" Type="http://schemas.openxmlformats.org/officeDocument/2006/relationships/hyperlink" Target="https://www.ensembl.org/info/docs/tools/vep/index.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55.jpg"/><Relationship Id="rId5" Type="http://schemas.openxmlformats.org/officeDocument/2006/relationships/image" Target="../media/image53.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6.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6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1.png"/><Relationship Id="rId4" Type="http://schemas.openxmlformats.org/officeDocument/2006/relationships/image" Target="../media/image70.jpg"/><Relationship Id="rId5" Type="http://schemas.openxmlformats.org/officeDocument/2006/relationships/image" Target="../media/image6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doi.org/10.1007/s12033-010-9372-4" TargetMode="External"/><Relationship Id="rId4" Type="http://schemas.openxmlformats.org/officeDocument/2006/relationships/hyperlink" Target="http://proteopedia.org/wiki/index.php/Main_Page" TargetMode="External"/><Relationship Id="rId5" Type="http://schemas.openxmlformats.org/officeDocument/2006/relationships/hyperlink" Target="https://pdb101.rcsb.org/learn/guide-to-understanding-pdb-data/methods-for-determining-structure" TargetMode="External"/><Relationship Id="rId6" Type="http://schemas.openxmlformats.org/officeDocument/2006/relationships/hyperlink" Target="https://www.nature.com/articles/nbt.2419" TargetMode="External"/><Relationship Id="rId7" Type="http://schemas.openxmlformats.org/officeDocument/2006/relationships/hyperlink" Target="https://www.nature.com/articles/nature19946" TargetMode="External"/><Relationship Id="rId8" Type="http://schemas.openxmlformats.org/officeDocument/2006/relationships/hyperlink" Target="https://www.nature.com/articles/s41580-019-0163-x"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jmol.sourceforge.net/" TargetMode="External"/><Relationship Id="rId4" Type="http://schemas.openxmlformats.org/officeDocument/2006/relationships/hyperlink" Target="http://www.pymol.org/" TargetMode="External"/><Relationship Id="rId11" Type="http://schemas.openxmlformats.org/officeDocument/2006/relationships/image" Target="../media/image76.png"/><Relationship Id="rId10" Type="http://schemas.openxmlformats.org/officeDocument/2006/relationships/image" Target="../media/image17.png"/><Relationship Id="rId9" Type="http://schemas.openxmlformats.org/officeDocument/2006/relationships/image" Target="../media/image10.png"/><Relationship Id="rId5" Type="http://schemas.openxmlformats.org/officeDocument/2006/relationships/hyperlink" Target="http://www.rasmol.org/" TargetMode="External"/><Relationship Id="rId6" Type="http://schemas.openxmlformats.org/officeDocument/2006/relationships/hyperlink" Target="http://www.rbvi.ucsf.edu/chimera/" TargetMode="External"/><Relationship Id="rId7" Type="http://schemas.openxmlformats.org/officeDocument/2006/relationships/hyperlink" Target="http://www.ks.uiuc.edu/Research/vmd" TargetMode="External"/><Relationship Id="rId8" Type="http://schemas.openxmlformats.org/officeDocument/2006/relationships/hyperlink" Target="http://3dmol.csb.pitt.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p:nvPr/>
        </p:nvSpPr>
        <p:spPr>
          <a:xfrm>
            <a:off x="685800" y="2130480"/>
            <a:ext cx="7771800" cy="14691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5300">
                <a:latin typeface="Calibri"/>
                <a:ea typeface="Calibri"/>
                <a:cs typeface="Calibri"/>
                <a:sym typeface="Calibri"/>
              </a:rPr>
              <a:t>Structural Bioinformatics</a:t>
            </a:r>
            <a:endParaRPr b="0" i="0" sz="5300" u="none" cap="none" strike="noStrike">
              <a:latin typeface="Arial"/>
              <a:ea typeface="Arial"/>
              <a:cs typeface="Arial"/>
              <a:sym typeface="Arial"/>
            </a:endParaRPr>
          </a:p>
        </p:txBody>
      </p:sp>
      <p:sp>
        <p:nvSpPr>
          <p:cNvPr id="85" name="Google Shape;85;p13"/>
          <p:cNvSpPr/>
          <p:nvPr/>
        </p:nvSpPr>
        <p:spPr>
          <a:xfrm>
            <a:off x="1371600" y="3886200"/>
            <a:ext cx="6400200" cy="21921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479"/>
              </a:spcBef>
              <a:spcAft>
                <a:spcPts val="0"/>
              </a:spcAft>
              <a:buNone/>
            </a:pPr>
            <a:r>
              <a:rPr b="0" i="0" lang="en-US" sz="2800" u="none" cap="none" strike="noStrike">
                <a:solidFill>
                  <a:srgbClr val="8B8B8B"/>
                </a:solidFill>
                <a:latin typeface="Calibri"/>
                <a:ea typeface="Calibri"/>
                <a:cs typeface="Calibri"/>
                <a:sym typeface="Calibri"/>
              </a:rPr>
              <a:t>Alexey Morgunov</a:t>
            </a:r>
            <a:endParaRPr b="0" i="0" sz="2800" u="none" cap="none" strike="noStrike">
              <a:latin typeface="Arial"/>
              <a:ea typeface="Arial"/>
              <a:cs typeface="Arial"/>
              <a:sym typeface="Arial"/>
            </a:endParaRPr>
          </a:p>
          <a:p>
            <a:pPr indent="0" lvl="0" marL="0" marR="0" rtl="0" algn="ctr">
              <a:lnSpc>
                <a:spcPct val="100000"/>
              </a:lnSpc>
              <a:spcBef>
                <a:spcPts val="479"/>
              </a:spcBef>
              <a:spcAft>
                <a:spcPts val="0"/>
              </a:spcAft>
              <a:buNone/>
            </a:pPr>
            <a:r>
              <a:rPr b="0" i="1" lang="en-US" sz="2000" u="none" cap="none" strike="noStrike">
                <a:solidFill>
                  <a:srgbClr val="8B8B8B"/>
                </a:solidFill>
                <a:latin typeface="Calibri"/>
                <a:ea typeface="Calibri"/>
                <a:cs typeface="Calibri"/>
                <a:sym typeface="Calibri"/>
              </a:rPr>
              <a:t>Manifold Research Ltd.</a:t>
            </a:r>
            <a:br>
              <a:rPr b="0" i="0" lang="en-US" sz="1800" u="none" cap="none" strike="noStrike">
                <a:latin typeface="Arial"/>
                <a:ea typeface="Arial"/>
                <a:cs typeface="Arial"/>
                <a:sym typeface="Arial"/>
              </a:rPr>
            </a:br>
            <a:r>
              <a:rPr b="0" i="1" lang="en-US" sz="2000" u="none" cap="none" strike="noStrike">
                <a:solidFill>
                  <a:srgbClr val="8B8B8B"/>
                </a:solidFill>
                <a:latin typeface="Calibri"/>
                <a:ea typeface="Calibri"/>
                <a:cs typeface="Calibri"/>
                <a:sym typeface="Calibri"/>
              </a:rPr>
              <a:t>University of Cambridge, UK</a:t>
            </a:r>
            <a:br>
              <a:rPr b="0" i="0" lang="en-US" sz="1800" u="none" cap="none" strike="noStrike">
                <a:latin typeface="Arial"/>
                <a:ea typeface="Arial"/>
                <a:cs typeface="Arial"/>
                <a:sym typeface="Arial"/>
              </a:rPr>
            </a:br>
            <a:r>
              <a:rPr b="0" i="1" lang="en-US" sz="2000" u="none" cap="none" strike="noStrike">
                <a:solidFill>
                  <a:srgbClr val="8B8B8B"/>
                </a:solidFill>
                <a:latin typeface="Calibri"/>
                <a:ea typeface="Calibri"/>
                <a:cs typeface="Calibri"/>
                <a:sym typeface="Calibri"/>
              </a:rPr>
              <a:t>University of Tartu, Estonia</a:t>
            </a:r>
            <a:endParaRPr b="0" i="0" sz="2000" u="none" cap="none" strike="noStrike">
              <a:latin typeface="Arial"/>
              <a:ea typeface="Arial"/>
              <a:cs typeface="Arial"/>
              <a:sym typeface="Arial"/>
            </a:endParaRPr>
          </a:p>
        </p:txBody>
      </p:sp>
      <p:pic>
        <p:nvPicPr>
          <p:cNvPr id="86" name="Google Shape;86;p13"/>
          <p:cNvPicPr preferRelativeResize="0"/>
          <p:nvPr/>
        </p:nvPicPr>
        <p:blipFill rotWithShape="1">
          <a:blip r:embed="rId3">
            <a:alphaModFix/>
          </a:blip>
          <a:srcRect b="0" l="0" r="0" t="0"/>
          <a:stretch/>
        </p:blipFill>
        <p:spPr>
          <a:xfrm>
            <a:off x="906840" y="182520"/>
            <a:ext cx="3652920" cy="1079280"/>
          </a:xfrm>
          <a:prstGeom prst="rect">
            <a:avLst/>
          </a:prstGeom>
          <a:noFill/>
          <a:ln>
            <a:noFill/>
          </a:ln>
        </p:spPr>
      </p:pic>
      <p:pic>
        <p:nvPicPr>
          <p:cNvPr id="87" name="Google Shape;87;p13"/>
          <p:cNvPicPr preferRelativeResize="0"/>
          <p:nvPr/>
        </p:nvPicPr>
        <p:blipFill rotWithShape="1">
          <a:blip r:embed="rId4">
            <a:alphaModFix/>
          </a:blip>
          <a:srcRect b="0" l="0" r="0" t="0"/>
          <a:stretch/>
        </p:blipFill>
        <p:spPr>
          <a:xfrm>
            <a:off x="5328000" y="216360"/>
            <a:ext cx="932760" cy="1079280"/>
          </a:xfrm>
          <a:prstGeom prst="rect">
            <a:avLst/>
          </a:prstGeom>
          <a:noFill/>
          <a:ln>
            <a:noFill/>
          </a:ln>
        </p:spPr>
      </p:pic>
      <p:pic>
        <p:nvPicPr>
          <p:cNvPr id="88" name="Google Shape;88;p13"/>
          <p:cNvPicPr preferRelativeResize="0"/>
          <p:nvPr/>
        </p:nvPicPr>
        <p:blipFill rotWithShape="1">
          <a:blip r:embed="rId5">
            <a:alphaModFix/>
          </a:blip>
          <a:srcRect b="0" l="0" r="0" t="0"/>
          <a:stretch/>
        </p:blipFill>
        <p:spPr>
          <a:xfrm>
            <a:off x="6930720" y="178200"/>
            <a:ext cx="1080000" cy="108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descr="screenshot4.png" id="147" name="Google Shape;147;p22"/>
          <p:cNvPicPr preferRelativeResize="0"/>
          <p:nvPr/>
        </p:nvPicPr>
        <p:blipFill rotWithShape="1">
          <a:blip r:embed="rId3">
            <a:alphaModFix/>
          </a:blip>
          <a:srcRect b="0" l="0" r="0" t="0"/>
          <a:stretch/>
        </p:blipFill>
        <p:spPr>
          <a:xfrm>
            <a:off x="0" y="622300"/>
            <a:ext cx="9144000" cy="55947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Experimental techniques for determining protein structure models</a:t>
            </a:r>
            <a:endParaRPr sz="3959"/>
          </a:p>
        </p:txBody>
      </p:sp>
      <p:sp>
        <p:nvSpPr>
          <p:cNvPr id="153" name="Google Shape;153;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X-ray crystallography</a:t>
            </a:r>
            <a:endParaRPr/>
          </a:p>
          <a:p>
            <a:pPr indent="-342900" lvl="0" marL="342900" rtl="0" algn="l">
              <a:spcBef>
                <a:spcPts val="480"/>
              </a:spcBef>
              <a:spcAft>
                <a:spcPts val="0"/>
              </a:spcAft>
              <a:buClr>
                <a:schemeClr val="dk1"/>
              </a:buClr>
              <a:buSzPts val="2400"/>
              <a:buChar char="•"/>
            </a:pPr>
            <a:r>
              <a:rPr lang="en-US" sz="2400"/>
              <a:t>Nuclear Magnetic Resonance (NMR)</a:t>
            </a:r>
            <a:endParaRPr/>
          </a:p>
          <a:p>
            <a:pPr indent="-342900" lvl="0" marL="342900" rtl="0" algn="l">
              <a:spcBef>
                <a:spcPts val="480"/>
              </a:spcBef>
              <a:spcAft>
                <a:spcPts val="0"/>
              </a:spcAft>
              <a:buClr>
                <a:schemeClr val="dk1"/>
              </a:buClr>
              <a:buSzPts val="2400"/>
              <a:buChar char="•"/>
            </a:pPr>
            <a:r>
              <a:rPr lang="en-US" sz="2400"/>
              <a:t>Cryo-Electron Microscopy (Cryo-EM)</a:t>
            </a:r>
            <a:endParaRPr/>
          </a:p>
          <a:p>
            <a:pPr indent="0" lvl="0" marL="0" rtl="0" algn="l">
              <a:spcBef>
                <a:spcPts val="320"/>
              </a:spcBef>
              <a:spcAft>
                <a:spcPts val="0"/>
              </a:spcAft>
              <a:buClr>
                <a:schemeClr val="dk1"/>
              </a:buClr>
              <a:buSzPts val="1600"/>
              <a:buNone/>
            </a:pPr>
            <a:r>
              <a:rPr lang="en-US" sz="1500" u="sng">
                <a:solidFill>
                  <a:schemeClr val="hlink"/>
                </a:solidFill>
                <a:hlinkClick r:id="rId3"/>
              </a:rPr>
              <a:t>https://pdb101.rcsb.org/learn/guide-to-understanding-pdb-data/methods-for-determining-structure</a:t>
            </a:r>
            <a:endParaRPr sz="1500"/>
          </a:p>
          <a:p>
            <a:pPr indent="0" lvl="0" marL="0" rtl="0" algn="l">
              <a:spcBef>
                <a:spcPts val="480"/>
              </a:spcBef>
              <a:spcAft>
                <a:spcPts val="0"/>
              </a:spcAft>
              <a:buClr>
                <a:schemeClr val="dk1"/>
              </a:buClr>
              <a:buSzPts val="2400"/>
              <a:buNone/>
            </a:pPr>
            <a:r>
              <a:t/>
            </a:r>
            <a:endParaRPr sz="2400"/>
          </a:p>
        </p:txBody>
      </p:sp>
      <p:grpSp>
        <p:nvGrpSpPr>
          <p:cNvPr id="154" name="Google Shape;154;p23"/>
          <p:cNvGrpSpPr/>
          <p:nvPr/>
        </p:nvGrpSpPr>
        <p:grpSpPr>
          <a:xfrm>
            <a:off x="264825" y="3817502"/>
            <a:ext cx="8709081" cy="2952082"/>
            <a:chOff x="264825" y="3579362"/>
            <a:chExt cx="8709081" cy="2952082"/>
          </a:xfrm>
        </p:grpSpPr>
        <p:pic>
          <p:nvPicPr>
            <p:cNvPr descr="=Picture4.jpeg" id="155" name="Google Shape;155;p23"/>
            <p:cNvPicPr preferRelativeResize="0"/>
            <p:nvPr/>
          </p:nvPicPr>
          <p:blipFill rotWithShape="1">
            <a:blip r:embed="rId4">
              <a:alphaModFix/>
            </a:blip>
            <a:srcRect b="0" l="0" r="0" t="0"/>
            <a:stretch/>
          </p:blipFill>
          <p:spPr>
            <a:xfrm>
              <a:off x="264825" y="3806969"/>
              <a:ext cx="2500637" cy="2500637"/>
            </a:xfrm>
            <a:prstGeom prst="rect">
              <a:avLst/>
            </a:prstGeom>
            <a:noFill/>
            <a:ln>
              <a:noFill/>
            </a:ln>
          </p:spPr>
        </p:pic>
        <p:pic>
          <p:nvPicPr>
            <p:cNvPr descr="mcp1nmr.jpeg" id="156" name="Google Shape;156;p23"/>
            <p:cNvPicPr preferRelativeResize="0"/>
            <p:nvPr/>
          </p:nvPicPr>
          <p:blipFill rotWithShape="1">
            <a:blip r:embed="rId5">
              <a:alphaModFix/>
            </a:blip>
            <a:srcRect b="0" l="0" r="0" t="0"/>
            <a:stretch/>
          </p:blipFill>
          <p:spPr>
            <a:xfrm>
              <a:off x="3049252" y="3579362"/>
              <a:ext cx="3029093" cy="2952082"/>
            </a:xfrm>
            <a:prstGeom prst="rect">
              <a:avLst/>
            </a:prstGeom>
            <a:noFill/>
            <a:ln>
              <a:noFill/>
            </a:ln>
          </p:spPr>
        </p:pic>
        <p:pic>
          <p:nvPicPr>
            <p:cNvPr descr="FIG-2-The-cryo-EM-structure-of-HEV-T-1-VLP-in-complex-with-anti-HEV-antibodies-A.png" id="157" name="Google Shape;157;p23"/>
            <p:cNvPicPr preferRelativeResize="0"/>
            <p:nvPr/>
          </p:nvPicPr>
          <p:blipFill rotWithShape="1">
            <a:blip r:embed="rId6">
              <a:alphaModFix/>
            </a:blip>
            <a:srcRect b="51881" l="52191" r="0" t="0"/>
            <a:stretch/>
          </p:blipFill>
          <p:spPr>
            <a:xfrm>
              <a:off x="6078345" y="3692764"/>
              <a:ext cx="2895561" cy="2725802"/>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descr="Screen Shot 2016-08-01 at 16.57.12.png" id="162" name="Google Shape;162;p24"/>
          <p:cNvPicPr preferRelativeResize="0"/>
          <p:nvPr/>
        </p:nvPicPr>
        <p:blipFill rotWithShape="1">
          <a:blip r:embed="rId3">
            <a:alphaModFix/>
          </a:blip>
          <a:srcRect b="0" l="0" r="0" t="4582"/>
          <a:stretch/>
        </p:blipFill>
        <p:spPr>
          <a:xfrm>
            <a:off x="0" y="1735054"/>
            <a:ext cx="9144000" cy="4639630"/>
          </a:xfrm>
          <a:prstGeom prst="rect">
            <a:avLst/>
          </a:prstGeom>
          <a:noFill/>
          <a:ln>
            <a:noFill/>
          </a:ln>
        </p:spPr>
      </p:pic>
      <p:sp>
        <p:nvSpPr>
          <p:cNvPr id="163" name="Google Shape;163;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X-ray crystallography</a:t>
            </a:r>
            <a:endParaRPr/>
          </a:p>
        </p:txBody>
      </p:sp>
      <p:sp>
        <p:nvSpPr>
          <p:cNvPr id="164" name="Google Shape;164;p24"/>
          <p:cNvSpPr/>
          <p:nvPr/>
        </p:nvSpPr>
        <p:spPr>
          <a:xfrm>
            <a:off x="34020" y="1632992"/>
            <a:ext cx="317510" cy="385568"/>
          </a:xfrm>
          <a:prstGeom prst="rect">
            <a:avLst/>
          </a:prstGeom>
          <a:solidFill>
            <a:schemeClr val="lt1"/>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457200" y="274638"/>
            <a:ext cx="3488994"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Cryo-EM</a:t>
            </a:r>
            <a:endParaRPr/>
          </a:p>
        </p:txBody>
      </p:sp>
      <p:pic>
        <p:nvPicPr>
          <p:cNvPr descr="single-particle-prcedure.jpg" id="170" name="Google Shape;170;p25"/>
          <p:cNvPicPr preferRelativeResize="0"/>
          <p:nvPr/>
        </p:nvPicPr>
        <p:blipFill rotWithShape="1">
          <a:blip r:embed="rId3">
            <a:alphaModFix/>
          </a:blip>
          <a:srcRect b="0" l="0" r="0" t="0"/>
          <a:stretch/>
        </p:blipFill>
        <p:spPr>
          <a:xfrm>
            <a:off x="3946194" y="0"/>
            <a:ext cx="4892511" cy="6858000"/>
          </a:xfrm>
          <a:prstGeom prst="rect">
            <a:avLst/>
          </a:prstGeom>
          <a:noFill/>
          <a:ln>
            <a:noFill/>
          </a:ln>
        </p:spPr>
      </p:pic>
      <p:sp>
        <p:nvSpPr>
          <p:cNvPr id="171" name="Google Shape;171;p25"/>
          <p:cNvSpPr txBox="1"/>
          <p:nvPr/>
        </p:nvSpPr>
        <p:spPr>
          <a:xfrm>
            <a:off x="540600" y="1417650"/>
            <a:ext cx="3322200" cy="341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Can now do very high resolution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Less sample than X-ray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 need for crystals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Much faster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r>
              <a:rPr lang="en-US" sz="1800" u="sng">
                <a:solidFill>
                  <a:schemeClr val="hlink"/>
                </a:solidFill>
                <a:latin typeface="Calibri"/>
                <a:ea typeface="Calibri"/>
                <a:cs typeface="Calibri"/>
                <a:sym typeface="Calibri"/>
                <a:hlinkClick r:id="rId4"/>
              </a:rPr>
              <a:t>doi:10.1016/j.tibs.2014.10.005</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Shot 2016-08-01 at 20.08.50.png" id="172" name="Google Shape;172;p25"/>
          <p:cNvPicPr preferRelativeResize="0"/>
          <p:nvPr/>
        </p:nvPicPr>
        <p:blipFill rotWithShape="1">
          <a:blip r:embed="rId5">
            <a:alphaModFix/>
          </a:blip>
          <a:srcRect b="0" l="0" r="0" t="0"/>
          <a:stretch/>
        </p:blipFill>
        <p:spPr>
          <a:xfrm>
            <a:off x="306507" y="4536089"/>
            <a:ext cx="3322177" cy="20884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NMR</a:t>
            </a:r>
            <a:endParaRPr/>
          </a:p>
        </p:txBody>
      </p:sp>
      <p:pic>
        <p:nvPicPr>
          <p:cNvPr descr="Screen Shot 2016-08-01 at 19.54.52.png" id="178" name="Google Shape;178;p26"/>
          <p:cNvPicPr preferRelativeResize="0"/>
          <p:nvPr/>
        </p:nvPicPr>
        <p:blipFill rotWithShape="1">
          <a:blip r:embed="rId3">
            <a:alphaModFix/>
          </a:blip>
          <a:srcRect b="0" l="0" r="0" t="0"/>
          <a:stretch/>
        </p:blipFill>
        <p:spPr>
          <a:xfrm>
            <a:off x="304800" y="1627474"/>
            <a:ext cx="8534400" cy="505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NMR</a:t>
            </a:r>
            <a:endParaRPr/>
          </a:p>
        </p:txBody>
      </p:sp>
      <p:pic>
        <p:nvPicPr>
          <p:cNvPr descr="tomasz fig1.jpg" id="184" name="Google Shape;184;p27"/>
          <p:cNvPicPr preferRelativeResize="0"/>
          <p:nvPr/>
        </p:nvPicPr>
        <p:blipFill rotWithShape="1">
          <a:blip r:embed="rId3">
            <a:alphaModFix/>
          </a:blip>
          <a:srcRect b="0" l="0" r="0" t="0"/>
          <a:stretch/>
        </p:blipFill>
        <p:spPr>
          <a:xfrm>
            <a:off x="807310" y="1515954"/>
            <a:ext cx="3796583" cy="4653526"/>
          </a:xfrm>
          <a:prstGeom prst="rect">
            <a:avLst/>
          </a:prstGeom>
          <a:noFill/>
          <a:ln>
            <a:noFill/>
          </a:ln>
        </p:spPr>
      </p:pic>
      <p:sp>
        <p:nvSpPr>
          <p:cNvPr id="185" name="Google Shape;185;p27"/>
          <p:cNvSpPr txBox="1"/>
          <p:nvPr/>
        </p:nvSpPr>
        <p:spPr>
          <a:xfrm>
            <a:off x="5567762" y="1995879"/>
            <a:ext cx="2732852"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Ensemble of solutions to distance constraints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More rigid regions are more precisely determined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Useful in studying protein dynamics</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How do we store a structural model?</a:t>
            </a:r>
            <a:br>
              <a:rPr lang="en-US" sz="3959"/>
            </a:br>
            <a:r>
              <a:rPr lang="en-US" sz="3959"/>
              <a:t>PDB file format</a:t>
            </a:r>
            <a:endParaRPr/>
          </a:p>
        </p:txBody>
      </p:sp>
      <p:pic>
        <p:nvPicPr>
          <p:cNvPr descr="insidePDBFile1.jpg" id="191" name="Google Shape;191;p28"/>
          <p:cNvPicPr preferRelativeResize="0"/>
          <p:nvPr>
            <p:ph idx="1" type="body"/>
          </p:nvPr>
        </p:nvPicPr>
        <p:blipFill rotWithShape="1">
          <a:blip r:embed="rId3">
            <a:alphaModFix/>
          </a:blip>
          <a:srcRect b="0" l="-1882" r="-1882" t="0"/>
          <a:stretch/>
        </p:blipFill>
        <p:spPr>
          <a:xfrm>
            <a:off x="457200" y="1600200"/>
            <a:ext cx="8229600" cy="45259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How do we store a structural model?</a:t>
            </a:r>
            <a:br>
              <a:rPr lang="en-US" sz="3959"/>
            </a:br>
            <a:r>
              <a:rPr lang="en-US" sz="3959"/>
              <a:t>PDB file format</a:t>
            </a:r>
            <a:endParaRPr sz="3959"/>
          </a:p>
        </p:txBody>
      </p:sp>
      <p:pic>
        <p:nvPicPr>
          <p:cNvPr descr="Screen Shot 2018-02-20 at 11.02.25.png" id="197" name="Google Shape;197;p29"/>
          <p:cNvPicPr preferRelativeResize="0"/>
          <p:nvPr>
            <p:ph idx="1" type="body"/>
          </p:nvPr>
        </p:nvPicPr>
        <p:blipFill rotWithShape="1">
          <a:blip r:embed="rId3">
            <a:alphaModFix/>
          </a:blip>
          <a:srcRect b="0" l="-16240" r="-16240" t="0"/>
          <a:stretch/>
        </p:blipFill>
        <p:spPr>
          <a:xfrm>
            <a:off x="457200" y="1600200"/>
            <a:ext cx="8229600" cy="452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Structural model databases</a:t>
            </a:r>
            <a:endParaRPr/>
          </a:p>
        </p:txBody>
      </p:sp>
      <p:sp>
        <p:nvSpPr>
          <p:cNvPr id="203" name="Google Shape;203;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Protein Data Bank (PDB) - </a:t>
            </a:r>
            <a:r>
              <a:rPr lang="en-US" u="sng">
                <a:solidFill>
                  <a:schemeClr val="hlink"/>
                </a:solidFill>
                <a:hlinkClick r:id="rId3"/>
              </a:rPr>
              <a:t>http://www.rcsb.org/</a:t>
            </a:r>
            <a:r>
              <a:rPr lang="en-US"/>
              <a:t> or </a:t>
            </a:r>
            <a:r>
              <a:rPr lang="en-US" u="sng">
                <a:solidFill>
                  <a:schemeClr val="hlink"/>
                </a:solidFill>
                <a:hlinkClick r:id="rId4"/>
              </a:rPr>
              <a:t>http://www.ebi.ac.uk/pdbe/</a:t>
            </a:r>
            <a:r>
              <a:rPr lang="en-US"/>
              <a:t> </a:t>
            </a:r>
            <a:endParaRPr/>
          </a:p>
          <a:p>
            <a:pPr indent="-342900" lvl="0" marL="342900" rtl="0" algn="l">
              <a:spcBef>
                <a:spcPts val="640"/>
              </a:spcBef>
              <a:spcAft>
                <a:spcPts val="0"/>
              </a:spcAft>
              <a:buClr>
                <a:schemeClr val="dk1"/>
              </a:buClr>
              <a:buSzPts val="3200"/>
              <a:buChar char="•"/>
            </a:pPr>
            <a:r>
              <a:rPr lang="en-US"/>
              <a:t>Electron Microscopy Data Bank (EMDB) - </a:t>
            </a:r>
            <a:r>
              <a:rPr lang="en-US" u="sng">
                <a:solidFill>
                  <a:schemeClr val="hlink"/>
                </a:solidFill>
                <a:hlinkClick r:id="rId5"/>
              </a:rPr>
              <a:t>https://www.ebi.ac.uk/pdbe/emdb/</a:t>
            </a:r>
            <a:r>
              <a:rPr lang="en-US"/>
              <a:t> </a:t>
            </a:r>
            <a:endParaRPr/>
          </a:p>
        </p:txBody>
      </p:sp>
      <p:pic>
        <p:nvPicPr>
          <p:cNvPr descr="PDBe-letterhead-charcoal-RGB_2013.png" id="204" name="Google Shape;204;p30"/>
          <p:cNvPicPr preferRelativeResize="0"/>
          <p:nvPr/>
        </p:nvPicPr>
        <p:blipFill rotWithShape="1">
          <a:blip r:embed="rId6">
            <a:alphaModFix/>
          </a:blip>
          <a:srcRect b="0" l="0" r="0" t="0"/>
          <a:stretch/>
        </p:blipFill>
        <p:spPr>
          <a:xfrm>
            <a:off x="3060700" y="5101042"/>
            <a:ext cx="3009900" cy="9403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descr="Screen Shot 2018-02-20 at 12.59.33.png" id="209" name="Google Shape;209;p31"/>
          <p:cNvPicPr preferRelativeResize="0"/>
          <p:nvPr/>
        </p:nvPicPr>
        <p:blipFill rotWithShape="1">
          <a:blip r:embed="rId3">
            <a:alphaModFix/>
          </a:blip>
          <a:srcRect b="0" l="0" r="0" t="0"/>
          <a:stretch/>
        </p:blipFill>
        <p:spPr>
          <a:xfrm>
            <a:off x="0" y="1092200"/>
            <a:ext cx="9144000" cy="46725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p:nvPr/>
        </p:nvSpPr>
        <p:spPr>
          <a:xfrm>
            <a:off x="3897679" y="3807100"/>
            <a:ext cx="39599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http://beautifulproteins.blogspot.co.uk/</a:t>
            </a:r>
            <a:endParaRPr/>
          </a:p>
        </p:txBody>
      </p:sp>
      <p:pic>
        <p:nvPicPr>
          <p:cNvPr descr="1erj_propeller.png" id="94" name="Google Shape;94;p14"/>
          <p:cNvPicPr preferRelativeResize="0"/>
          <p:nvPr/>
        </p:nvPicPr>
        <p:blipFill rotWithShape="1">
          <a:blip r:embed="rId3">
            <a:alphaModFix/>
          </a:blip>
          <a:srcRect b="0" l="0" r="0" t="0"/>
          <a:stretch/>
        </p:blipFill>
        <p:spPr>
          <a:xfrm>
            <a:off x="221132" y="248889"/>
            <a:ext cx="2984456" cy="2880000"/>
          </a:xfrm>
          <a:prstGeom prst="rect">
            <a:avLst/>
          </a:prstGeom>
          <a:noFill/>
          <a:ln>
            <a:noFill/>
          </a:ln>
        </p:spPr>
      </p:pic>
      <p:pic>
        <p:nvPicPr>
          <p:cNvPr descr="1bet.png" id="95" name="Google Shape;95;p14"/>
          <p:cNvPicPr preferRelativeResize="0"/>
          <p:nvPr/>
        </p:nvPicPr>
        <p:blipFill rotWithShape="1">
          <a:blip r:embed="rId4">
            <a:alphaModFix/>
          </a:blip>
          <a:srcRect b="0" l="21029" r="15082" t="0"/>
          <a:stretch/>
        </p:blipFill>
        <p:spPr>
          <a:xfrm>
            <a:off x="3527665" y="248889"/>
            <a:ext cx="2257705" cy="2880000"/>
          </a:xfrm>
          <a:prstGeom prst="rect">
            <a:avLst/>
          </a:prstGeom>
          <a:noFill/>
          <a:ln>
            <a:noFill/>
          </a:ln>
        </p:spPr>
      </p:pic>
      <p:pic>
        <p:nvPicPr>
          <p:cNvPr descr="1vla_Hydroperoxide_reistance_protein_osmc.png" id="96" name="Google Shape;96;p14"/>
          <p:cNvPicPr preferRelativeResize="0"/>
          <p:nvPr/>
        </p:nvPicPr>
        <p:blipFill rotWithShape="1">
          <a:blip r:embed="rId5">
            <a:alphaModFix/>
          </a:blip>
          <a:srcRect b="0" l="0" r="0" t="0"/>
          <a:stretch/>
        </p:blipFill>
        <p:spPr>
          <a:xfrm>
            <a:off x="6150432" y="248889"/>
            <a:ext cx="2829600" cy="2880000"/>
          </a:xfrm>
          <a:prstGeom prst="rect">
            <a:avLst/>
          </a:prstGeom>
          <a:noFill/>
          <a:ln>
            <a:noFill/>
          </a:ln>
        </p:spPr>
      </p:pic>
      <p:pic>
        <p:nvPicPr>
          <p:cNvPr descr="DNA_gyrase.png" id="97" name="Google Shape;97;p14"/>
          <p:cNvPicPr preferRelativeResize="0"/>
          <p:nvPr/>
        </p:nvPicPr>
        <p:blipFill rotWithShape="1">
          <a:blip r:embed="rId6">
            <a:alphaModFix/>
          </a:blip>
          <a:srcRect b="0" l="0" r="0" t="0"/>
          <a:stretch/>
        </p:blipFill>
        <p:spPr>
          <a:xfrm>
            <a:off x="221132" y="3807100"/>
            <a:ext cx="2923858" cy="2880000"/>
          </a:xfrm>
          <a:prstGeom prst="rect">
            <a:avLst/>
          </a:prstGeom>
          <a:noFill/>
          <a:ln>
            <a:noFill/>
          </a:ln>
        </p:spPr>
      </p:pic>
      <p:pic>
        <p:nvPicPr>
          <p:cNvPr descr="3ec5.png" id="98" name="Google Shape;98;p14"/>
          <p:cNvPicPr preferRelativeResize="0"/>
          <p:nvPr/>
        </p:nvPicPr>
        <p:blipFill rotWithShape="1">
          <a:blip r:embed="rId7">
            <a:alphaModFix/>
          </a:blip>
          <a:srcRect b="0" l="0" r="0" t="0"/>
          <a:stretch/>
        </p:blipFill>
        <p:spPr>
          <a:xfrm>
            <a:off x="3897679" y="4527100"/>
            <a:ext cx="5082353" cy="216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descr="Screen Shot 2018-02-20 at 13.00.21.png" id="214" name="Google Shape;214;p32"/>
          <p:cNvPicPr preferRelativeResize="0"/>
          <p:nvPr/>
        </p:nvPicPr>
        <p:blipFill rotWithShape="1">
          <a:blip r:embed="rId3">
            <a:alphaModFix/>
          </a:blip>
          <a:srcRect b="0" l="0" r="0" t="0"/>
          <a:stretch/>
        </p:blipFill>
        <p:spPr>
          <a:xfrm>
            <a:off x="0" y="749300"/>
            <a:ext cx="9144000" cy="5342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a good structural model?</a:t>
            </a:r>
            <a:endParaRPr/>
          </a:p>
        </p:txBody>
      </p:sp>
      <p:pic>
        <p:nvPicPr>
          <p:cNvPr descr="Screen Shot 2016-08-01 at 16.57.45.png" id="220" name="Google Shape;220;p33"/>
          <p:cNvPicPr preferRelativeResize="0"/>
          <p:nvPr/>
        </p:nvPicPr>
        <p:blipFill rotWithShape="1">
          <a:blip r:embed="rId3">
            <a:alphaModFix/>
          </a:blip>
          <a:srcRect b="0" l="0" r="0" t="0"/>
          <a:stretch/>
        </p:blipFill>
        <p:spPr>
          <a:xfrm>
            <a:off x="0" y="1417638"/>
            <a:ext cx="9144000" cy="5233481"/>
          </a:xfrm>
          <a:prstGeom prst="rect">
            <a:avLst/>
          </a:prstGeom>
          <a:noFill/>
          <a:ln>
            <a:noFill/>
          </a:ln>
        </p:spPr>
      </p:pic>
      <p:sp>
        <p:nvSpPr>
          <p:cNvPr id="221" name="Google Shape;221;p33"/>
          <p:cNvSpPr/>
          <p:nvPr/>
        </p:nvSpPr>
        <p:spPr>
          <a:xfrm>
            <a:off x="34020" y="1383512"/>
            <a:ext cx="317510" cy="385568"/>
          </a:xfrm>
          <a:prstGeom prst="rect">
            <a:avLst/>
          </a:prstGeom>
          <a:solidFill>
            <a:schemeClr val="lt1"/>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a good structural model?</a:t>
            </a:r>
            <a:endParaRPr/>
          </a:p>
        </p:txBody>
      </p:sp>
      <p:sp>
        <p:nvSpPr>
          <p:cNvPr id="227" name="Google Shape;227;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720"/>
              <a:buChar char="•"/>
            </a:pPr>
            <a:r>
              <a:rPr i="1" lang="en-US" sz="2720"/>
              <a:t>The quality of published molecular models is inversely related to the impacts of the journals in which they are published. </a:t>
            </a:r>
            <a:r>
              <a:rPr lang="en-US" sz="1870"/>
              <a:t>[</a:t>
            </a:r>
            <a:r>
              <a:rPr lang="en-US" sz="1870" u="sng">
                <a:solidFill>
                  <a:schemeClr val="hlink"/>
                </a:solidFill>
                <a:hlinkClick r:id="rId3"/>
              </a:rPr>
              <a:t>doi:10.3389/fnhum.2018.00037</a:t>
            </a:r>
            <a:r>
              <a:rPr lang="en-US" sz="1870"/>
              <a:t>; </a:t>
            </a:r>
            <a:r>
              <a:rPr lang="en-US" sz="1870" u="sng">
                <a:solidFill>
                  <a:schemeClr val="hlink"/>
                </a:solidFill>
                <a:hlinkClick r:id="rId4"/>
              </a:rPr>
              <a:t>doi:10.1107/S0907444907033847</a:t>
            </a:r>
            <a:r>
              <a:rPr lang="en-US" sz="1870"/>
              <a:t>]</a:t>
            </a:r>
            <a:endParaRPr sz="1870"/>
          </a:p>
          <a:p>
            <a:pPr indent="-342900" lvl="0" marL="342900" rtl="0" algn="l">
              <a:lnSpc>
                <a:spcPct val="80000"/>
              </a:lnSpc>
              <a:spcBef>
                <a:spcPts val="544"/>
              </a:spcBef>
              <a:spcAft>
                <a:spcPts val="0"/>
              </a:spcAft>
              <a:buClr>
                <a:schemeClr val="dk1"/>
              </a:buClr>
              <a:buSzPts val="2720"/>
              <a:buChar char="•"/>
            </a:pPr>
            <a:r>
              <a:rPr lang="en-US" sz="2720"/>
              <a:t>Missing residues and atoms – no electron density</a:t>
            </a:r>
            <a:endParaRPr/>
          </a:p>
          <a:p>
            <a:pPr indent="-342900" lvl="0" marL="342900" rtl="0" algn="l">
              <a:lnSpc>
                <a:spcPct val="80000"/>
              </a:lnSpc>
              <a:spcBef>
                <a:spcPts val="544"/>
              </a:spcBef>
              <a:spcAft>
                <a:spcPts val="0"/>
              </a:spcAft>
              <a:buClr>
                <a:schemeClr val="dk1"/>
              </a:buClr>
              <a:buSzPts val="2720"/>
              <a:buChar char="•"/>
            </a:pPr>
            <a:r>
              <a:rPr lang="en-US" sz="2720"/>
              <a:t>Geometric and conformation validation criteria</a:t>
            </a:r>
            <a:endParaRPr/>
          </a:p>
          <a:p>
            <a:pPr indent="-285750" lvl="1" marL="742950" rtl="0" algn="l">
              <a:lnSpc>
                <a:spcPct val="80000"/>
              </a:lnSpc>
              <a:spcBef>
                <a:spcPts val="476"/>
              </a:spcBef>
              <a:spcAft>
                <a:spcPts val="0"/>
              </a:spcAft>
              <a:buClr>
                <a:schemeClr val="dk1"/>
              </a:buClr>
              <a:buSzPts val="2380"/>
              <a:buChar char="–"/>
            </a:pPr>
            <a:r>
              <a:rPr lang="en-US" sz="2380"/>
              <a:t>Bond lengths, angles and planes</a:t>
            </a:r>
            <a:endParaRPr/>
          </a:p>
          <a:p>
            <a:pPr indent="-285750" lvl="1" marL="742950" rtl="0" algn="l">
              <a:lnSpc>
                <a:spcPct val="80000"/>
              </a:lnSpc>
              <a:spcBef>
                <a:spcPts val="476"/>
              </a:spcBef>
              <a:spcAft>
                <a:spcPts val="0"/>
              </a:spcAft>
              <a:buClr>
                <a:schemeClr val="dk1"/>
              </a:buClr>
              <a:buSzPts val="2380"/>
              <a:buChar char="–"/>
            </a:pPr>
            <a:r>
              <a:rPr lang="en-US" sz="2380"/>
              <a:t>Protein backbone conformation (Ramachandran plot)</a:t>
            </a:r>
            <a:endParaRPr/>
          </a:p>
          <a:p>
            <a:pPr indent="-285750" lvl="1" marL="742950" rtl="0" algn="l">
              <a:lnSpc>
                <a:spcPct val="80000"/>
              </a:lnSpc>
              <a:spcBef>
                <a:spcPts val="476"/>
              </a:spcBef>
              <a:spcAft>
                <a:spcPts val="0"/>
              </a:spcAft>
              <a:buClr>
                <a:schemeClr val="dk1"/>
              </a:buClr>
              <a:buSzPts val="2380"/>
              <a:buChar char="–"/>
            </a:pPr>
            <a:r>
              <a:rPr lang="en-US" sz="2380"/>
              <a:t>Protein sidechain conformations (rotamers)</a:t>
            </a:r>
            <a:endParaRPr/>
          </a:p>
          <a:p>
            <a:pPr indent="-285750" lvl="1" marL="742950" rtl="0" algn="l">
              <a:lnSpc>
                <a:spcPct val="80000"/>
              </a:lnSpc>
              <a:spcBef>
                <a:spcPts val="476"/>
              </a:spcBef>
              <a:spcAft>
                <a:spcPts val="0"/>
              </a:spcAft>
              <a:buClr>
                <a:schemeClr val="dk1"/>
              </a:buClr>
              <a:buSzPts val="2380"/>
              <a:buChar char="–"/>
            </a:pPr>
            <a:r>
              <a:rPr lang="en-US" sz="2380"/>
              <a:t>All-atom contacts and clashes</a:t>
            </a:r>
            <a:endParaRPr/>
          </a:p>
          <a:p>
            <a:pPr indent="-285750" lvl="1" marL="742950" rtl="0" algn="l">
              <a:lnSpc>
                <a:spcPct val="80000"/>
              </a:lnSpc>
              <a:spcBef>
                <a:spcPts val="476"/>
              </a:spcBef>
              <a:spcAft>
                <a:spcPts val="0"/>
              </a:spcAft>
              <a:buClr>
                <a:schemeClr val="dk1"/>
              </a:buClr>
              <a:buSzPts val="2380"/>
              <a:buChar char="–"/>
            </a:pPr>
            <a:r>
              <a:rPr lang="en-US" sz="2380"/>
              <a:t>Underpacking (holes in core)</a:t>
            </a:r>
            <a:endParaRPr/>
          </a:p>
          <a:p>
            <a:pPr indent="0" lvl="1" marL="457200" rtl="0" algn="l">
              <a:lnSpc>
                <a:spcPct val="80000"/>
              </a:lnSpc>
              <a:spcBef>
                <a:spcPts val="476"/>
              </a:spcBef>
              <a:spcAft>
                <a:spcPts val="0"/>
              </a:spcAft>
              <a:buClr>
                <a:schemeClr val="dk1"/>
              </a:buClr>
              <a:buSzPts val="2380"/>
              <a:buNone/>
            </a:pPr>
            <a:r>
              <a:rPr lang="en-US" sz="2380"/>
              <a:t>Analyses available: </a:t>
            </a:r>
            <a:r>
              <a:rPr lang="en-US" sz="2380" u="sng">
                <a:solidFill>
                  <a:schemeClr val="hlink"/>
                </a:solidFill>
                <a:hlinkClick r:id="rId5"/>
              </a:rPr>
              <a:t>PDBREPORTS</a:t>
            </a:r>
            <a:r>
              <a:rPr lang="en-US" sz="2380"/>
              <a:t>, </a:t>
            </a:r>
            <a:r>
              <a:rPr lang="en-US" sz="2380" u="sng">
                <a:solidFill>
                  <a:schemeClr val="hlink"/>
                </a:solidFill>
                <a:hlinkClick r:id="rId6"/>
              </a:rPr>
              <a:t>MolProbity</a:t>
            </a:r>
            <a:r>
              <a:rPr lang="en-US" sz="2380"/>
              <a:t>, </a:t>
            </a:r>
            <a:r>
              <a:rPr lang="en-US" sz="2380" u="sng">
                <a:solidFill>
                  <a:schemeClr val="hlink"/>
                </a:solidFill>
                <a:hlinkClick r:id="rId7"/>
              </a:rPr>
              <a:t>WHAT_IF</a:t>
            </a:r>
            <a:endParaRPr sz="238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a good structural model?</a:t>
            </a:r>
            <a:endParaRPr/>
          </a:p>
        </p:txBody>
      </p:sp>
      <p:sp>
        <p:nvSpPr>
          <p:cNvPr id="233" name="Google Shape;233;p35"/>
          <p:cNvSpPr txBox="1"/>
          <p:nvPr>
            <p:ph idx="1" type="body"/>
          </p:nvPr>
        </p:nvSpPr>
        <p:spPr>
          <a:xfrm>
            <a:off x="457200" y="1600200"/>
            <a:ext cx="82296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000"/>
              <a:buChar char="•"/>
            </a:pPr>
            <a:r>
              <a:rPr lang="en-US" sz="2000"/>
              <a:t>Global quality – resolution</a:t>
            </a:r>
            <a:endParaRPr/>
          </a:p>
          <a:p>
            <a:pPr indent="-285750" lvl="1" marL="742950" rtl="0" algn="l">
              <a:lnSpc>
                <a:spcPct val="80000"/>
              </a:lnSpc>
              <a:spcBef>
                <a:spcPts val="350"/>
              </a:spcBef>
              <a:spcAft>
                <a:spcPts val="0"/>
              </a:spcAft>
              <a:buClr>
                <a:schemeClr val="dk1"/>
              </a:buClr>
              <a:buSzPts val="1750"/>
              <a:buChar char="–"/>
            </a:pPr>
            <a:r>
              <a:rPr lang="en-US" sz="1750"/>
              <a:t>2.5 Å is good enough</a:t>
            </a:r>
            <a:endParaRPr/>
          </a:p>
          <a:p>
            <a:pPr indent="-342900" lvl="0" marL="342900" rtl="0" algn="l">
              <a:lnSpc>
                <a:spcPct val="80000"/>
              </a:lnSpc>
              <a:spcBef>
                <a:spcPts val="400"/>
              </a:spcBef>
              <a:spcAft>
                <a:spcPts val="0"/>
              </a:spcAft>
              <a:buClr>
                <a:schemeClr val="dk1"/>
              </a:buClr>
              <a:buSzPts val="2000"/>
              <a:buChar char="•"/>
            </a:pPr>
            <a:r>
              <a:rPr lang="en-US" sz="2000"/>
              <a:t>Global quality – R value</a:t>
            </a:r>
            <a:endParaRPr/>
          </a:p>
          <a:p>
            <a:pPr indent="-285750" lvl="1" marL="742950" rtl="0" algn="l">
              <a:lnSpc>
                <a:spcPct val="80000"/>
              </a:lnSpc>
              <a:spcBef>
                <a:spcPts val="350"/>
              </a:spcBef>
              <a:spcAft>
                <a:spcPts val="0"/>
              </a:spcAft>
              <a:buClr>
                <a:schemeClr val="dk1"/>
              </a:buClr>
              <a:buSzPts val="1750"/>
              <a:buChar char="–"/>
            </a:pPr>
            <a:r>
              <a:rPr lang="en-US" sz="1750"/>
              <a:t>a measure of error between the observed intensities from the diffraction pattern and the predicted intensities that are calculated from the model</a:t>
            </a:r>
            <a:endParaRPr/>
          </a:p>
          <a:p>
            <a:pPr indent="-285750" lvl="1" marL="742950" rtl="0" algn="l">
              <a:lnSpc>
                <a:spcPct val="80000"/>
              </a:lnSpc>
              <a:spcBef>
                <a:spcPts val="350"/>
              </a:spcBef>
              <a:spcAft>
                <a:spcPts val="0"/>
              </a:spcAft>
              <a:buClr>
                <a:schemeClr val="dk1"/>
              </a:buClr>
              <a:buSzPts val="1750"/>
              <a:buChar char="–"/>
            </a:pPr>
            <a:r>
              <a:rPr lang="en-US" sz="1750"/>
              <a:t>a value of 0.20 or lower is considered good</a:t>
            </a:r>
            <a:endParaRPr/>
          </a:p>
          <a:p>
            <a:pPr indent="-285750" lvl="1" marL="742950" rtl="0" algn="l">
              <a:lnSpc>
                <a:spcPct val="80000"/>
              </a:lnSpc>
              <a:spcBef>
                <a:spcPts val="350"/>
              </a:spcBef>
              <a:spcAft>
                <a:spcPts val="0"/>
              </a:spcAft>
              <a:buClr>
                <a:schemeClr val="dk1"/>
              </a:buClr>
              <a:buSzPts val="1750"/>
              <a:buChar char="–"/>
            </a:pPr>
            <a:r>
              <a:rPr lang="en-US" sz="1750"/>
              <a:t>not always reliable</a:t>
            </a:r>
            <a:endParaRPr/>
          </a:p>
          <a:p>
            <a:pPr indent="-342900" lvl="0" marL="342900" rtl="0" algn="l">
              <a:lnSpc>
                <a:spcPct val="80000"/>
              </a:lnSpc>
              <a:spcBef>
                <a:spcPts val="400"/>
              </a:spcBef>
              <a:spcAft>
                <a:spcPts val="0"/>
              </a:spcAft>
              <a:buClr>
                <a:schemeClr val="dk1"/>
              </a:buClr>
              <a:buSzPts val="2000"/>
              <a:buChar char="•"/>
            </a:pPr>
            <a:r>
              <a:rPr lang="en-US" sz="2000"/>
              <a:t>Global quality – free R value</a:t>
            </a:r>
            <a:endParaRPr/>
          </a:p>
          <a:p>
            <a:pPr indent="-285750" lvl="1" marL="742950" rtl="0" algn="l">
              <a:lnSpc>
                <a:spcPct val="80000"/>
              </a:lnSpc>
              <a:spcBef>
                <a:spcPts val="350"/>
              </a:spcBef>
              <a:spcAft>
                <a:spcPts val="0"/>
              </a:spcAft>
              <a:buClr>
                <a:schemeClr val="dk1"/>
              </a:buClr>
              <a:buSzPts val="1750"/>
              <a:buChar char="–"/>
            </a:pPr>
            <a:r>
              <a:rPr lang="en-US" sz="1750"/>
              <a:t>calculated in the same manner as the R value, but from a subset of the data set aside for the calculation of free R, and not used in the refinement of the model</a:t>
            </a:r>
            <a:endParaRPr/>
          </a:p>
          <a:p>
            <a:pPr indent="-285750" lvl="1" marL="742950" rtl="0" algn="l">
              <a:lnSpc>
                <a:spcPct val="80000"/>
              </a:lnSpc>
              <a:spcBef>
                <a:spcPts val="350"/>
              </a:spcBef>
              <a:spcAft>
                <a:spcPts val="0"/>
              </a:spcAft>
              <a:buClr>
                <a:schemeClr val="dk1"/>
              </a:buClr>
              <a:buSzPts val="1750"/>
              <a:buChar char="–"/>
            </a:pPr>
            <a:r>
              <a:rPr lang="en-US" sz="1750"/>
              <a:t>cross validation – free of refinement bias</a:t>
            </a:r>
            <a:endParaRPr/>
          </a:p>
          <a:p>
            <a:pPr indent="-285750" lvl="1" marL="742950" rtl="0" algn="l">
              <a:lnSpc>
                <a:spcPct val="80000"/>
              </a:lnSpc>
              <a:spcBef>
                <a:spcPts val="350"/>
              </a:spcBef>
              <a:spcAft>
                <a:spcPts val="0"/>
              </a:spcAft>
              <a:buClr>
                <a:schemeClr val="dk1"/>
              </a:buClr>
              <a:buSzPts val="1750"/>
              <a:buChar char="–"/>
            </a:pPr>
            <a:r>
              <a:rPr lang="en-US" sz="1750"/>
              <a:t>should not exceed (resolution/10) by more than 0.05</a:t>
            </a:r>
            <a:endParaRPr/>
          </a:p>
          <a:p>
            <a:pPr indent="-342900" lvl="0" marL="342900" rtl="0" algn="l">
              <a:lnSpc>
                <a:spcPct val="80000"/>
              </a:lnSpc>
              <a:spcBef>
                <a:spcPts val="400"/>
              </a:spcBef>
              <a:spcAft>
                <a:spcPts val="0"/>
              </a:spcAft>
              <a:buClr>
                <a:schemeClr val="dk1"/>
              </a:buClr>
              <a:buSzPts val="2000"/>
              <a:buChar char="•"/>
            </a:pPr>
            <a:r>
              <a:rPr lang="en-US" sz="2000"/>
              <a:t>Local quality – temperature factor (B value)</a:t>
            </a:r>
            <a:endParaRPr/>
          </a:p>
          <a:p>
            <a:pPr indent="-285750" lvl="1" marL="742950" rtl="0" algn="l">
              <a:lnSpc>
                <a:spcPct val="80000"/>
              </a:lnSpc>
              <a:spcBef>
                <a:spcPts val="350"/>
              </a:spcBef>
              <a:spcAft>
                <a:spcPts val="0"/>
              </a:spcAft>
              <a:buClr>
                <a:schemeClr val="dk1"/>
              </a:buClr>
              <a:buSzPts val="1750"/>
              <a:buChar char="–"/>
            </a:pPr>
            <a:r>
              <a:rPr lang="en-US" sz="1750"/>
              <a:t>uncertainty in the positions of atoms increases with disorder in the protein crystal</a:t>
            </a:r>
            <a:endParaRPr sz="1750"/>
          </a:p>
          <a:p>
            <a:pPr indent="-285750" lvl="1" marL="742950" rtl="0" algn="l">
              <a:lnSpc>
                <a:spcPct val="80000"/>
              </a:lnSpc>
              <a:spcBef>
                <a:spcPts val="350"/>
              </a:spcBef>
              <a:spcAft>
                <a:spcPts val="0"/>
              </a:spcAft>
              <a:buClr>
                <a:schemeClr val="dk1"/>
              </a:buClr>
              <a:buSzPts val="1750"/>
              <a:buChar char="–"/>
            </a:pPr>
            <a:r>
              <a:rPr lang="en-US" sz="1750"/>
              <a:t>high temperature factor reflects a low empirical electron density for the atom</a:t>
            </a:r>
            <a:endParaRPr/>
          </a:p>
          <a:p>
            <a:pPr indent="-285750" lvl="1" marL="742950" rtl="0" algn="l">
              <a:lnSpc>
                <a:spcPct val="80000"/>
              </a:lnSpc>
              <a:spcBef>
                <a:spcPts val="350"/>
              </a:spcBef>
              <a:spcAft>
                <a:spcPts val="0"/>
              </a:spcAft>
              <a:buClr>
                <a:schemeClr val="dk1"/>
              </a:buClr>
              <a:buSzPts val="1750"/>
              <a:buChar char="–"/>
            </a:pPr>
            <a:r>
              <a:rPr lang="en-US" sz="1750"/>
              <a:t>a value of less than 30 Å</a:t>
            </a:r>
            <a:r>
              <a:rPr baseline="30000" lang="en-US" sz="1750"/>
              <a:t>2</a:t>
            </a:r>
            <a:r>
              <a:rPr lang="en-US" sz="1750"/>
              <a:t> signifies confidence in the position of a residue</a:t>
            </a:r>
            <a:endParaRPr sz="1750"/>
          </a:p>
          <a:p>
            <a:pPr indent="-174625" lvl="1" marL="742950" rtl="0" algn="l">
              <a:lnSpc>
                <a:spcPct val="80000"/>
              </a:lnSpc>
              <a:spcBef>
                <a:spcPts val="350"/>
              </a:spcBef>
              <a:spcAft>
                <a:spcPts val="0"/>
              </a:spcAft>
              <a:buClr>
                <a:schemeClr val="dk1"/>
              </a:buClr>
              <a:buSzPts val="1750"/>
              <a:buNone/>
            </a:pPr>
            <a:r>
              <a:t/>
            </a:r>
            <a:endParaRPr sz="175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descr="2ZUE_screenshot.png" id="238" name="Google Shape;238;p36"/>
          <p:cNvPicPr preferRelativeResize="0"/>
          <p:nvPr/>
        </p:nvPicPr>
        <p:blipFill rotWithShape="1">
          <a:blip r:embed="rId3">
            <a:alphaModFix/>
          </a:blip>
          <a:srcRect b="0" l="0" r="0" t="0"/>
          <a:stretch/>
        </p:blipFill>
        <p:spPr>
          <a:xfrm>
            <a:off x="0" y="850900"/>
            <a:ext cx="9144000" cy="5143162"/>
          </a:xfrm>
          <a:prstGeom prst="rect">
            <a:avLst/>
          </a:prstGeom>
          <a:noFill/>
          <a:ln>
            <a:noFill/>
          </a:ln>
        </p:spPr>
      </p:pic>
      <p:sp>
        <p:nvSpPr>
          <p:cNvPr id="239" name="Google Shape;23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2ZUE coloured by B factor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457200" y="274638"/>
            <a:ext cx="5327452"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PDB-REDO</a:t>
            </a:r>
            <a:endParaRPr/>
          </a:p>
        </p:txBody>
      </p:sp>
      <p:sp>
        <p:nvSpPr>
          <p:cNvPr id="245" name="Google Shape;245;p37"/>
          <p:cNvSpPr txBox="1"/>
          <p:nvPr>
            <p:ph idx="1" type="body"/>
          </p:nvPr>
        </p:nvSpPr>
        <p:spPr>
          <a:xfrm>
            <a:off x="457200" y="1600200"/>
            <a:ext cx="5327452"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720"/>
              <a:buChar char="•"/>
            </a:pPr>
            <a:r>
              <a:rPr lang="en-US" sz="2720"/>
              <a:t>Optimised structures</a:t>
            </a:r>
            <a:endParaRPr/>
          </a:p>
          <a:p>
            <a:pPr indent="-342900" lvl="0" marL="342900" rtl="0" algn="l">
              <a:lnSpc>
                <a:spcPct val="80000"/>
              </a:lnSpc>
              <a:spcBef>
                <a:spcPts val="544"/>
              </a:spcBef>
              <a:spcAft>
                <a:spcPts val="0"/>
              </a:spcAft>
              <a:buClr>
                <a:schemeClr val="dk1"/>
              </a:buClr>
              <a:buSzPts val="2720"/>
              <a:buChar char="•"/>
            </a:pPr>
            <a:r>
              <a:rPr lang="en-US" sz="2720"/>
              <a:t>Refinement, rebuilding and validation</a:t>
            </a:r>
            <a:endParaRPr sz="2720"/>
          </a:p>
          <a:p>
            <a:pPr indent="-342900" lvl="0" marL="342900" rtl="0" algn="l">
              <a:lnSpc>
                <a:spcPct val="80000"/>
              </a:lnSpc>
              <a:spcBef>
                <a:spcPts val="544"/>
              </a:spcBef>
              <a:spcAft>
                <a:spcPts val="0"/>
              </a:spcAft>
              <a:buClr>
                <a:schemeClr val="dk1"/>
              </a:buClr>
              <a:buSzPts val="2720"/>
              <a:buChar char="•"/>
            </a:pPr>
            <a:r>
              <a:rPr lang="en-US" sz="2720"/>
              <a:t>Typically, these are better quality structures and should be used instead of originals!</a:t>
            </a:r>
            <a:endParaRPr/>
          </a:p>
          <a:p>
            <a:pPr indent="-342900" lvl="0" marL="342900" rtl="0" algn="l">
              <a:lnSpc>
                <a:spcPct val="80000"/>
              </a:lnSpc>
              <a:spcBef>
                <a:spcPts val="544"/>
              </a:spcBef>
              <a:spcAft>
                <a:spcPts val="0"/>
              </a:spcAft>
              <a:buClr>
                <a:schemeClr val="dk1"/>
              </a:buClr>
              <a:buSzPts val="2720"/>
              <a:buChar char="•"/>
            </a:pPr>
            <a:r>
              <a:rPr lang="en-US" sz="2720"/>
              <a:t>The method introduces consistency – better for large scale analyses</a:t>
            </a:r>
            <a:endParaRPr/>
          </a:p>
          <a:p>
            <a:pPr indent="-170180" lvl="0" marL="342900" rtl="0" algn="l">
              <a:lnSpc>
                <a:spcPct val="80000"/>
              </a:lnSpc>
              <a:spcBef>
                <a:spcPts val="544"/>
              </a:spcBef>
              <a:spcAft>
                <a:spcPts val="0"/>
              </a:spcAft>
              <a:buClr>
                <a:schemeClr val="dk1"/>
              </a:buClr>
              <a:buSzPts val="2720"/>
              <a:buNone/>
            </a:pPr>
            <a:r>
              <a:t/>
            </a:r>
            <a:endParaRPr sz="2720"/>
          </a:p>
          <a:p>
            <a:pPr indent="0" lvl="0" marL="0" rtl="0" algn="l">
              <a:lnSpc>
                <a:spcPct val="80000"/>
              </a:lnSpc>
              <a:spcBef>
                <a:spcPts val="544"/>
              </a:spcBef>
              <a:spcAft>
                <a:spcPts val="0"/>
              </a:spcAft>
              <a:buClr>
                <a:schemeClr val="dk1"/>
              </a:buClr>
              <a:buSzPts val="2720"/>
              <a:buNone/>
            </a:pPr>
            <a:r>
              <a:rPr lang="en-US" sz="2720" u="sng">
                <a:solidFill>
                  <a:schemeClr val="hlink"/>
                </a:solidFill>
                <a:hlinkClick r:id="rId3"/>
              </a:rPr>
              <a:t>https://pdb-redo.eu</a:t>
            </a:r>
            <a:r>
              <a:rPr lang="en-US" sz="2720"/>
              <a:t> </a:t>
            </a:r>
            <a:endParaRPr sz="2720"/>
          </a:p>
        </p:txBody>
      </p:sp>
      <p:pic>
        <p:nvPicPr>
          <p:cNvPr descr="btr590f1.jpeg" id="246" name="Google Shape;246;p37"/>
          <p:cNvPicPr preferRelativeResize="0"/>
          <p:nvPr/>
        </p:nvPicPr>
        <p:blipFill rotWithShape="1">
          <a:blip r:embed="rId4">
            <a:alphaModFix/>
          </a:blip>
          <a:srcRect b="0" l="0" r="0" t="0"/>
          <a:stretch/>
        </p:blipFill>
        <p:spPr>
          <a:xfrm>
            <a:off x="5784652" y="0"/>
            <a:ext cx="3359348"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descr="Screen Shot 2018-02-20 at 14.02.28.png" id="251" name="Google Shape;251;p38"/>
          <p:cNvPicPr preferRelativeResize="0"/>
          <p:nvPr/>
        </p:nvPicPr>
        <p:blipFill rotWithShape="1">
          <a:blip r:embed="rId3">
            <a:alphaModFix/>
          </a:blip>
          <a:srcRect b="0" l="0" r="0" t="0"/>
          <a:stretch/>
        </p:blipFill>
        <p:spPr>
          <a:xfrm>
            <a:off x="1970461" y="2222684"/>
            <a:ext cx="5203079" cy="4635316"/>
          </a:xfrm>
          <a:prstGeom prst="rect">
            <a:avLst/>
          </a:prstGeom>
          <a:noFill/>
          <a:ln>
            <a:noFill/>
          </a:ln>
        </p:spPr>
      </p:pic>
      <p:sp>
        <p:nvSpPr>
          <p:cNvPr id="252" name="Google Shape;252;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What can we learn from the structural model? Atlases</a:t>
            </a:r>
            <a:endParaRPr sz="3200"/>
          </a:p>
        </p:txBody>
      </p:sp>
      <p:sp>
        <p:nvSpPr>
          <p:cNvPr id="253" name="Google Shape;253;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PDBsum - </a:t>
            </a:r>
            <a:r>
              <a:rPr lang="en-US" u="sng">
                <a:solidFill>
                  <a:schemeClr val="hlink"/>
                </a:solidFill>
                <a:hlinkClick r:id="rId4"/>
              </a:rPr>
              <a:t>http://www.ebi.ac.uk/pdbsum/</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descr="Screen Shot 2018-02-20 at 13.15.31.png" id="258" name="Google Shape;258;p39"/>
          <p:cNvPicPr preferRelativeResize="0"/>
          <p:nvPr/>
        </p:nvPicPr>
        <p:blipFill rotWithShape="1">
          <a:blip r:embed="rId3">
            <a:alphaModFix/>
          </a:blip>
          <a:srcRect b="0" l="0" r="0" t="0"/>
          <a:stretch/>
        </p:blipFill>
        <p:spPr>
          <a:xfrm>
            <a:off x="101600" y="0"/>
            <a:ext cx="8926144"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What can we learn from the structural model?</a:t>
            </a:r>
            <a:br>
              <a:rPr lang="en-US" sz="3200"/>
            </a:br>
            <a:r>
              <a:rPr lang="en-US" sz="3200"/>
              <a:t>Classification</a:t>
            </a:r>
            <a:endParaRPr sz="3200"/>
          </a:p>
        </p:txBody>
      </p:sp>
      <p:sp>
        <p:nvSpPr>
          <p:cNvPr id="264" name="Google Shape;264;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720"/>
              <a:buChar char="•"/>
            </a:pPr>
            <a:r>
              <a:rPr lang="en-US" sz="2720"/>
              <a:t>Structural Classification of Proteins (SCOP)</a:t>
            </a:r>
            <a:endParaRPr sz="2380"/>
          </a:p>
          <a:p>
            <a:pPr indent="-285750" lvl="1" marL="742950" rtl="0" algn="l">
              <a:lnSpc>
                <a:spcPct val="80000"/>
              </a:lnSpc>
              <a:spcBef>
                <a:spcPts val="476"/>
              </a:spcBef>
              <a:spcAft>
                <a:spcPts val="0"/>
              </a:spcAft>
              <a:buClr>
                <a:schemeClr val="dk1"/>
              </a:buClr>
              <a:buSzPts val="2380"/>
              <a:buChar char="–"/>
            </a:pPr>
            <a:r>
              <a:rPr lang="en-US" sz="2380"/>
              <a:t>SCOP2 (recently released): </a:t>
            </a:r>
            <a:r>
              <a:rPr lang="en-US" sz="2380" u="sng">
                <a:solidFill>
                  <a:schemeClr val="hlink"/>
                </a:solidFill>
                <a:hlinkClick r:id="rId3"/>
              </a:rPr>
              <a:t>http://scop2.mrc-lmb.cam.ac.uk/</a:t>
            </a:r>
            <a:endParaRPr sz="2380"/>
          </a:p>
          <a:p>
            <a:pPr indent="-285750" lvl="1" marL="742950" rtl="0" algn="l">
              <a:lnSpc>
                <a:spcPct val="80000"/>
              </a:lnSpc>
              <a:spcBef>
                <a:spcPts val="476"/>
              </a:spcBef>
              <a:spcAft>
                <a:spcPts val="0"/>
              </a:spcAft>
              <a:buClr>
                <a:schemeClr val="dk1"/>
              </a:buClr>
              <a:buSzPts val="2380"/>
              <a:buChar char="–"/>
            </a:pPr>
            <a:r>
              <a:rPr lang="en-US" sz="2380"/>
              <a:t>SCOPe/ASTRAL (extension of v1, most used): </a:t>
            </a:r>
            <a:r>
              <a:rPr lang="en-US" sz="2380" u="sng">
                <a:solidFill>
                  <a:schemeClr val="hlink"/>
                </a:solidFill>
                <a:hlinkClick r:id="rId4"/>
              </a:rPr>
              <a:t>http://scop.berkeley.edu/</a:t>
            </a:r>
            <a:endParaRPr sz="2380"/>
          </a:p>
          <a:p>
            <a:pPr indent="-285750" lvl="1" marL="742950" rtl="0" algn="l">
              <a:lnSpc>
                <a:spcPct val="80000"/>
              </a:lnSpc>
              <a:spcBef>
                <a:spcPts val="476"/>
              </a:spcBef>
              <a:spcAft>
                <a:spcPts val="0"/>
              </a:spcAft>
              <a:buClr>
                <a:schemeClr val="dk1"/>
              </a:buClr>
              <a:buSzPts val="2380"/>
              <a:buChar char="–"/>
            </a:pPr>
            <a:r>
              <a:rPr lang="en-US" sz="2380"/>
              <a:t>Hierarchical classification levels:</a:t>
            </a:r>
            <a:endParaRPr/>
          </a:p>
          <a:p>
            <a:pPr indent="-228600" lvl="2" marL="1143000" rtl="0" algn="l">
              <a:lnSpc>
                <a:spcPct val="80000"/>
              </a:lnSpc>
              <a:spcBef>
                <a:spcPts val="408"/>
              </a:spcBef>
              <a:spcAft>
                <a:spcPts val="0"/>
              </a:spcAft>
              <a:buClr>
                <a:schemeClr val="dk1"/>
              </a:buClr>
              <a:buSzPts val="2040"/>
              <a:buChar char="•"/>
            </a:pPr>
            <a:r>
              <a:rPr b="1" lang="en-US" sz="2040"/>
              <a:t>Class</a:t>
            </a:r>
            <a:r>
              <a:rPr lang="en-US" sz="2040"/>
              <a:t>: type of fold (see next slide)</a:t>
            </a:r>
            <a:endParaRPr sz="2040"/>
          </a:p>
          <a:p>
            <a:pPr indent="-228600" lvl="2" marL="1143000" rtl="0" algn="l">
              <a:lnSpc>
                <a:spcPct val="80000"/>
              </a:lnSpc>
              <a:spcBef>
                <a:spcPts val="408"/>
              </a:spcBef>
              <a:spcAft>
                <a:spcPts val="0"/>
              </a:spcAft>
              <a:buClr>
                <a:schemeClr val="dk1"/>
              </a:buClr>
              <a:buSzPts val="2040"/>
              <a:buChar char="•"/>
            </a:pPr>
            <a:r>
              <a:rPr b="1" lang="en-US" sz="2040"/>
              <a:t>Fold</a:t>
            </a:r>
            <a:r>
              <a:rPr lang="en-US" sz="2040"/>
              <a:t>: major structural similarity</a:t>
            </a:r>
            <a:endParaRPr sz="2040"/>
          </a:p>
          <a:p>
            <a:pPr indent="-228600" lvl="2" marL="1143000" rtl="0" algn="l">
              <a:lnSpc>
                <a:spcPct val="80000"/>
              </a:lnSpc>
              <a:spcBef>
                <a:spcPts val="408"/>
              </a:spcBef>
              <a:spcAft>
                <a:spcPts val="0"/>
              </a:spcAft>
              <a:buClr>
                <a:schemeClr val="dk1"/>
              </a:buClr>
              <a:buSzPts val="2040"/>
              <a:buChar char="•"/>
            </a:pPr>
            <a:r>
              <a:rPr b="1" lang="en-US" sz="2040"/>
              <a:t>Superfamily</a:t>
            </a:r>
            <a:r>
              <a:rPr lang="en-US" sz="2040"/>
              <a:t>: probable common evolutionary origin</a:t>
            </a:r>
            <a:endParaRPr sz="2040"/>
          </a:p>
          <a:p>
            <a:pPr indent="-228600" lvl="2" marL="1143000" rtl="0" algn="l">
              <a:lnSpc>
                <a:spcPct val="80000"/>
              </a:lnSpc>
              <a:spcBef>
                <a:spcPts val="408"/>
              </a:spcBef>
              <a:spcAft>
                <a:spcPts val="0"/>
              </a:spcAft>
              <a:buClr>
                <a:schemeClr val="dk1"/>
              </a:buClr>
              <a:buSzPts val="2040"/>
              <a:buChar char="•"/>
            </a:pPr>
            <a:r>
              <a:rPr b="1" lang="en-US" sz="2040"/>
              <a:t>Family</a:t>
            </a:r>
            <a:r>
              <a:rPr lang="en-US" sz="2040"/>
              <a:t>: clear evolutionary relationship</a:t>
            </a:r>
            <a:endParaRPr sz="2040"/>
          </a:p>
          <a:p>
            <a:pPr indent="-228600" lvl="2" marL="1143000" rtl="0" algn="l">
              <a:lnSpc>
                <a:spcPct val="80000"/>
              </a:lnSpc>
              <a:spcBef>
                <a:spcPts val="408"/>
              </a:spcBef>
              <a:spcAft>
                <a:spcPts val="0"/>
              </a:spcAft>
              <a:buClr>
                <a:schemeClr val="dk1"/>
              </a:buClr>
              <a:buSzPts val="2040"/>
              <a:buChar char="•"/>
            </a:pPr>
            <a:r>
              <a:rPr b="1" lang="en-US" sz="2040"/>
              <a:t>Protein domain</a:t>
            </a:r>
            <a:r>
              <a:rPr lang="en-US" sz="2040"/>
              <a:t>: same protein unit</a:t>
            </a:r>
            <a:endParaRPr sz="2040"/>
          </a:p>
          <a:p>
            <a:pPr indent="-228600" lvl="2" marL="1143000" rtl="0" algn="l">
              <a:lnSpc>
                <a:spcPct val="80000"/>
              </a:lnSpc>
              <a:spcBef>
                <a:spcPts val="408"/>
              </a:spcBef>
              <a:spcAft>
                <a:spcPts val="0"/>
              </a:spcAft>
              <a:buClr>
                <a:schemeClr val="dk1"/>
              </a:buClr>
              <a:buSzPts val="2040"/>
              <a:buChar char="•"/>
            </a:pPr>
            <a:r>
              <a:rPr b="1" lang="en-US" sz="2040"/>
              <a:t>Species</a:t>
            </a:r>
            <a:endParaRPr sz="204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descr="Screen Shot 2018-02-20 at 13.26.25.png" id="269" name="Google Shape;269;p41"/>
          <p:cNvPicPr preferRelativeResize="0"/>
          <p:nvPr/>
        </p:nvPicPr>
        <p:blipFill rotWithShape="1">
          <a:blip r:embed="rId3">
            <a:alphaModFix/>
          </a:blip>
          <a:srcRect b="0" l="0" r="0" t="0"/>
          <a:stretch/>
        </p:blipFill>
        <p:spPr>
          <a:xfrm>
            <a:off x="0" y="165100"/>
            <a:ext cx="9144000" cy="65222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Aims of this lecture</a:t>
            </a:r>
            <a:endParaRPr/>
          </a:p>
        </p:txBody>
      </p:sp>
      <p:sp>
        <p:nvSpPr>
          <p:cNvPr id="104" name="Google Shape;104;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600"/>
              <a:buChar char="•"/>
            </a:pPr>
            <a:r>
              <a:rPr lang="en-US" sz="2600"/>
              <a:t>A superficial introduction to a large and diverse field of structural bioinformatics</a:t>
            </a:r>
            <a:endParaRPr sz="2600"/>
          </a:p>
          <a:p>
            <a:pPr indent="-342900" lvl="0" marL="342900" rtl="0" algn="l">
              <a:spcBef>
                <a:spcPts val="520"/>
              </a:spcBef>
              <a:spcAft>
                <a:spcPts val="0"/>
              </a:spcAft>
              <a:buClr>
                <a:schemeClr val="dk1"/>
              </a:buClr>
              <a:buSzPts val="2600"/>
              <a:buChar char="•"/>
            </a:pPr>
            <a:r>
              <a:rPr lang="en-US" sz="2600"/>
              <a:t>Describing the landscape of resources available</a:t>
            </a:r>
            <a:endParaRPr/>
          </a:p>
          <a:p>
            <a:pPr indent="-342900" lvl="0" marL="342900" rtl="0" algn="l">
              <a:spcBef>
                <a:spcPts val="520"/>
              </a:spcBef>
              <a:spcAft>
                <a:spcPts val="0"/>
              </a:spcAft>
              <a:buClr>
                <a:schemeClr val="dk1"/>
              </a:buClr>
              <a:buSzPts val="2600"/>
              <a:buChar char="•"/>
            </a:pPr>
            <a:r>
              <a:rPr lang="en-US" sz="2600"/>
              <a:t>Focus on what knowledge can be gained by analysing protein structures</a:t>
            </a:r>
            <a:endParaRPr/>
          </a:p>
          <a:p>
            <a:pPr indent="-342900" lvl="0" marL="342900" rtl="0" algn="l">
              <a:spcBef>
                <a:spcPts val="520"/>
              </a:spcBef>
              <a:spcAft>
                <a:spcPts val="0"/>
              </a:spcAft>
              <a:buClr>
                <a:schemeClr val="dk1"/>
              </a:buClr>
              <a:buSzPts val="2600"/>
              <a:buChar char="•"/>
            </a:pPr>
            <a:r>
              <a:rPr lang="en-US" sz="2600"/>
              <a:t>Introducing some current directions and applications</a:t>
            </a: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What can we learn from the structural model?</a:t>
            </a:r>
            <a:br>
              <a:rPr lang="en-US" sz="3200"/>
            </a:br>
            <a:r>
              <a:rPr lang="en-US" sz="3200"/>
              <a:t>Classification</a:t>
            </a:r>
            <a:endParaRPr sz="3200"/>
          </a:p>
        </p:txBody>
      </p:sp>
      <p:sp>
        <p:nvSpPr>
          <p:cNvPr id="275" name="Google Shape;275;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Structural Classification of Proteins (SCOP)</a:t>
            </a:r>
            <a:endParaRPr/>
          </a:p>
          <a:p>
            <a:pPr indent="-342900" lvl="0" marL="342900" rtl="0" algn="l">
              <a:lnSpc>
                <a:spcPct val="90000"/>
              </a:lnSpc>
              <a:spcBef>
                <a:spcPts val="592"/>
              </a:spcBef>
              <a:spcAft>
                <a:spcPts val="0"/>
              </a:spcAft>
              <a:buClr>
                <a:schemeClr val="dk1"/>
              </a:buClr>
              <a:buSzPts val="2960"/>
              <a:buChar char="•"/>
            </a:pPr>
            <a:r>
              <a:rPr lang="en-US" sz="2960"/>
              <a:t>Pfam - </a:t>
            </a:r>
            <a:r>
              <a:rPr lang="en-US" sz="2960" u="sng">
                <a:solidFill>
                  <a:schemeClr val="hlink"/>
                </a:solidFill>
                <a:hlinkClick r:id="rId3"/>
              </a:rPr>
              <a:t>http://pfam.xfam.org/</a:t>
            </a:r>
            <a:r>
              <a:rPr lang="en-US" sz="2960"/>
              <a:t> </a:t>
            </a:r>
            <a:endParaRPr/>
          </a:p>
          <a:p>
            <a:pPr indent="-285750" lvl="1" marL="742950" rtl="0" algn="l">
              <a:lnSpc>
                <a:spcPct val="90000"/>
              </a:lnSpc>
              <a:spcBef>
                <a:spcPts val="518"/>
              </a:spcBef>
              <a:spcAft>
                <a:spcPts val="0"/>
              </a:spcAft>
              <a:buClr>
                <a:schemeClr val="dk1"/>
              </a:buClr>
              <a:buSzPts val="2590"/>
              <a:buChar char="–"/>
            </a:pPr>
            <a:r>
              <a:rPr lang="en-US" sz="2590"/>
              <a:t>large collection of protein families, each represented by multiple sequence alignments and hidden Markov models (HMMs)</a:t>
            </a:r>
            <a:endParaRPr/>
          </a:p>
          <a:p>
            <a:pPr indent="-342900" lvl="0" marL="342900" rtl="0" algn="l">
              <a:lnSpc>
                <a:spcPct val="90000"/>
              </a:lnSpc>
              <a:spcBef>
                <a:spcPts val="592"/>
              </a:spcBef>
              <a:spcAft>
                <a:spcPts val="0"/>
              </a:spcAft>
              <a:buClr>
                <a:schemeClr val="dk1"/>
              </a:buClr>
              <a:buSzPts val="2960"/>
              <a:buChar char="•"/>
            </a:pPr>
            <a:r>
              <a:rPr lang="en-US" sz="2960"/>
              <a:t>SUPERFAMILY - </a:t>
            </a:r>
            <a:r>
              <a:rPr lang="en-US" sz="2960" u="sng">
                <a:solidFill>
                  <a:schemeClr val="hlink"/>
                </a:solidFill>
                <a:hlinkClick r:id="rId4"/>
              </a:rPr>
              <a:t>http://supfam.org/</a:t>
            </a:r>
            <a:r>
              <a:rPr lang="en-US" sz="2960"/>
              <a:t> </a:t>
            </a:r>
            <a:endParaRPr/>
          </a:p>
          <a:p>
            <a:pPr indent="-285750" lvl="1" marL="742950" rtl="0" algn="l">
              <a:lnSpc>
                <a:spcPct val="90000"/>
              </a:lnSpc>
              <a:spcBef>
                <a:spcPts val="518"/>
              </a:spcBef>
              <a:spcAft>
                <a:spcPts val="0"/>
              </a:spcAft>
              <a:buClr>
                <a:schemeClr val="dk1"/>
              </a:buClr>
              <a:buSzPts val="2590"/>
              <a:buChar char="–"/>
            </a:pPr>
            <a:r>
              <a:rPr lang="en-US" sz="2590"/>
              <a:t>database of structural and functional annotation for all proteins and genomes</a:t>
            </a:r>
            <a:endParaRPr sz="2590"/>
          </a:p>
          <a:p>
            <a:pPr indent="-342900" lvl="0" marL="342900" rtl="0" algn="l">
              <a:lnSpc>
                <a:spcPct val="90000"/>
              </a:lnSpc>
              <a:spcBef>
                <a:spcPts val="592"/>
              </a:spcBef>
              <a:spcAft>
                <a:spcPts val="0"/>
              </a:spcAft>
              <a:buClr>
                <a:schemeClr val="dk1"/>
              </a:buClr>
              <a:buSzPts val="2960"/>
              <a:buChar char="•"/>
            </a:pPr>
            <a:r>
              <a:rPr lang="en-US" sz="2960"/>
              <a:t>CATH - </a:t>
            </a:r>
            <a:r>
              <a:rPr lang="en-US" sz="2960" u="sng">
                <a:solidFill>
                  <a:schemeClr val="hlink"/>
                </a:solidFill>
                <a:hlinkClick r:id="rId5"/>
              </a:rPr>
              <a:t>http://cathdb.info/</a:t>
            </a:r>
            <a:r>
              <a:rPr lang="en-US" sz="2960"/>
              <a:t> </a:t>
            </a:r>
            <a:endParaRPr/>
          </a:p>
          <a:p>
            <a:pPr indent="-285750" lvl="1" marL="742950" rtl="0" algn="l">
              <a:lnSpc>
                <a:spcPct val="90000"/>
              </a:lnSpc>
              <a:spcBef>
                <a:spcPts val="518"/>
              </a:spcBef>
              <a:spcAft>
                <a:spcPts val="0"/>
              </a:spcAft>
              <a:buClr>
                <a:schemeClr val="dk1"/>
              </a:buClr>
              <a:buSzPts val="2590"/>
              <a:buChar char="–"/>
            </a:pPr>
            <a:r>
              <a:rPr lang="en-US" sz="2590"/>
              <a:t>evolutionary relationships of protein domains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Classification is based on protein signatures</a:t>
            </a:r>
            <a:endParaRPr sz="3200"/>
          </a:p>
        </p:txBody>
      </p:sp>
      <p:sp>
        <p:nvSpPr>
          <p:cNvPr id="281" name="Google Shape;281;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1" marL="342900" rtl="0" algn="l">
              <a:spcBef>
                <a:spcPts val="0"/>
              </a:spcBef>
              <a:spcAft>
                <a:spcPts val="0"/>
              </a:spcAft>
              <a:buClr>
                <a:schemeClr val="dk1"/>
              </a:buClr>
              <a:buSzPts val="2400"/>
              <a:buFont typeface="Arial"/>
              <a:buChar char="•"/>
            </a:pPr>
            <a:r>
              <a:rPr b="1" lang="en-US" sz="2400"/>
              <a:t>Patterns</a:t>
            </a:r>
            <a:r>
              <a:rPr lang="en-US" sz="2400"/>
              <a:t> - important sequence features, such as binding sites or the active sites of enzymes, consist of only a few amino acids that are essential for protein function (e.g. </a:t>
            </a:r>
            <a:r>
              <a:rPr lang="en-US" sz="2000" u="sng">
                <a:solidFill>
                  <a:schemeClr val="hlink"/>
                </a:solidFill>
                <a:hlinkClick r:id="rId3"/>
              </a:rPr>
              <a:t>PROSITE</a:t>
            </a:r>
            <a:r>
              <a:rPr lang="en-US" sz="2400"/>
              <a:t>)</a:t>
            </a:r>
            <a:endParaRPr sz="2000"/>
          </a:p>
        </p:txBody>
      </p:sp>
      <p:pic>
        <p:nvPicPr>
          <p:cNvPr descr="figure13.png" id="282" name="Google Shape;282;p43"/>
          <p:cNvPicPr preferRelativeResize="0"/>
          <p:nvPr/>
        </p:nvPicPr>
        <p:blipFill rotWithShape="1">
          <a:blip r:embed="rId4">
            <a:alphaModFix/>
          </a:blip>
          <a:srcRect b="0" l="0" r="0" t="0"/>
          <a:stretch/>
        </p:blipFill>
        <p:spPr>
          <a:xfrm>
            <a:off x="1171241" y="2865447"/>
            <a:ext cx="6801518" cy="36048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Classification is based on protein signatures</a:t>
            </a:r>
            <a:endParaRPr sz="3200"/>
          </a:p>
        </p:txBody>
      </p:sp>
      <p:sp>
        <p:nvSpPr>
          <p:cNvPr id="288" name="Google Shape;288;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t>Fingerprints</a:t>
            </a:r>
            <a:r>
              <a:rPr lang="en-US" sz="2400"/>
              <a:t> – consist of multiple short conserved motifs, which are drawn from sequence alignments (e.g. </a:t>
            </a:r>
            <a:r>
              <a:rPr lang="en-US" sz="2400" u="sng">
                <a:solidFill>
                  <a:schemeClr val="hlink"/>
                </a:solidFill>
                <a:hlinkClick r:id="rId3"/>
              </a:rPr>
              <a:t>PRINTS</a:t>
            </a:r>
            <a:r>
              <a:rPr lang="en-US" sz="2400"/>
              <a:t>)</a:t>
            </a:r>
            <a:endParaRPr sz="2400"/>
          </a:p>
        </p:txBody>
      </p:sp>
      <p:pic>
        <p:nvPicPr>
          <p:cNvPr descr="figure15.png" id="289" name="Google Shape;289;p44"/>
          <p:cNvPicPr preferRelativeResize="0"/>
          <p:nvPr/>
        </p:nvPicPr>
        <p:blipFill rotWithShape="1">
          <a:blip r:embed="rId4">
            <a:alphaModFix/>
          </a:blip>
          <a:srcRect b="0" l="0" r="0" t="0"/>
          <a:stretch/>
        </p:blipFill>
        <p:spPr>
          <a:xfrm>
            <a:off x="973328" y="2509605"/>
            <a:ext cx="7197344" cy="434839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Classification is based on protein signatures</a:t>
            </a:r>
            <a:endParaRPr sz="3200"/>
          </a:p>
        </p:txBody>
      </p:sp>
      <p:sp>
        <p:nvSpPr>
          <p:cNvPr id="295" name="Google Shape;295;p45"/>
          <p:cNvSpPr txBox="1"/>
          <p:nvPr>
            <p:ph idx="1" type="body"/>
          </p:nvPr>
        </p:nvSpPr>
        <p:spPr>
          <a:xfrm>
            <a:off x="457200" y="1600200"/>
            <a:ext cx="3829183" cy="5257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t>Profiles</a:t>
            </a:r>
            <a:endParaRPr/>
          </a:p>
          <a:p>
            <a:pPr indent="-285750" lvl="1" marL="742950" rtl="0" algn="l">
              <a:spcBef>
                <a:spcPts val="400"/>
              </a:spcBef>
              <a:spcAft>
                <a:spcPts val="0"/>
              </a:spcAft>
              <a:buClr>
                <a:schemeClr val="dk1"/>
              </a:buClr>
              <a:buSzPts val="2000"/>
              <a:buChar char="–"/>
            </a:pPr>
            <a:r>
              <a:rPr lang="en-US" sz="2000"/>
              <a:t>built by converting multiple sequence alignments into position-specific scoring matrices (PSSMs)</a:t>
            </a:r>
            <a:endParaRPr/>
          </a:p>
          <a:p>
            <a:pPr indent="-285750" lvl="1" marL="742950" rtl="0" algn="l">
              <a:spcBef>
                <a:spcPts val="400"/>
              </a:spcBef>
              <a:spcAft>
                <a:spcPts val="0"/>
              </a:spcAft>
              <a:buClr>
                <a:schemeClr val="dk1"/>
              </a:buClr>
              <a:buSzPts val="2000"/>
              <a:buChar char="–"/>
            </a:pPr>
            <a:r>
              <a:rPr lang="en-US" sz="2000"/>
              <a:t>amino acids at each position in the alignment are scored according to the frequency with which they occur</a:t>
            </a:r>
            <a:endParaRPr sz="2000"/>
          </a:p>
          <a:p>
            <a:pPr indent="-285750" lvl="1" marL="742950" rtl="0" algn="l">
              <a:spcBef>
                <a:spcPts val="400"/>
              </a:spcBef>
              <a:spcAft>
                <a:spcPts val="0"/>
              </a:spcAft>
              <a:buClr>
                <a:schemeClr val="dk1"/>
              </a:buClr>
              <a:buSzPts val="2000"/>
              <a:buChar char="–"/>
            </a:pPr>
            <a:r>
              <a:rPr lang="en-US" sz="2000"/>
              <a:t>substitution matrices (e.g. BLOSUM) can be used to add evolutionary distance weighting to these scores.</a:t>
            </a:r>
            <a:endParaRPr/>
          </a:p>
          <a:p>
            <a:pPr indent="-285750" lvl="1" marL="742950" rtl="0" algn="l">
              <a:spcBef>
                <a:spcPts val="400"/>
              </a:spcBef>
              <a:spcAft>
                <a:spcPts val="0"/>
              </a:spcAft>
              <a:buClr>
                <a:schemeClr val="dk1"/>
              </a:buClr>
              <a:buSzPts val="2000"/>
              <a:buChar char="–"/>
            </a:pPr>
            <a:r>
              <a:rPr lang="en-US" sz="2000"/>
              <a:t>E.g. </a:t>
            </a:r>
            <a:r>
              <a:rPr lang="en-US" sz="2000" u="sng">
                <a:solidFill>
                  <a:schemeClr val="hlink"/>
                </a:solidFill>
                <a:hlinkClick r:id="rId3"/>
              </a:rPr>
              <a:t>HAMAP</a:t>
            </a:r>
            <a:r>
              <a:rPr lang="en-US" sz="2000"/>
              <a:t>, </a:t>
            </a:r>
            <a:r>
              <a:rPr lang="en-US" sz="2000" u="sng">
                <a:solidFill>
                  <a:schemeClr val="hlink"/>
                </a:solidFill>
                <a:hlinkClick r:id="rId4"/>
              </a:rPr>
              <a:t>PROSITE</a:t>
            </a:r>
            <a:endParaRPr sz="2000"/>
          </a:p>
        </p:txBody>
      </p:sp>
      <p:pic>
        <p:nvPicPr>
          <p:cNvPr descr="figure14.png" id="296" name="Google Shape;296;p45"/>
          <p:cNvPicPr preferRelativeResize="0"/>
          <p:nvPr/>
        </p:nvPicPr>
        <p:blipFill rotWithShape="1">
          <a:blip r:embed="rId5">
            <a:alphaModFix/>
          </a:blip>
          <a:srcRect b="0" l="0" r="0" t="0"/>
          <a:stretch/>
        </p:blipFill>
        <p:spPr>
          <a:xfrm>
            <a:off x="4398347" y="1600200"/>
            <a:ext cx="4745653" cy="4830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descr="figure17.png" id="301" name="Google Shape;301;p46"/>
          <p:cNvPicPr preferRelativeResize="0"/>
          <p:nvPr/>
        </p:nvPicPr>
        <p:blipFill rotWithShape="1">
          <a:blip r:embed="rId3">
            <a:alphaModFix/>
          </a:blip>
          <a:srcRect b="0" l="0" r="0" t="0"/>
          <a:stretch/>
        </p:blipFill>
        <p:spPr>
          <a:xfrm>
            <a:off x="3887171" y="1600200"/>
            <a:ext cx="5256829" cy="4805369"/>
          </a:xfrm>
          <a:prstGeom prst="rect">
            <a:avLst/>
          </a:prstGeom>
          <a:noFill/>
          <a:ln>
            <a:noFill/>
          </a:ln>
        </p:spPr>
      </p:pic>
      <p:sp>
        <p:nvSpPr>
          <p:cNvPr id="302" name="Google Shape;302;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Classification is based on protein signatures</a:t>
            </a:r>
            <a:endParaRPr sz="3200"/>
          </a:p>
        </p:txBody>
      </p:sp>
      <p:sp>
        <p:nvSpPr>
          <p:cNvPr id="303" name="Google Shape;303;p46"/>
          <p:cNvSpPr txBox="1"/>
          <p:nvPr>
            <p:ph idx="1" type="body"/>
          </p:nvPr>
        </p:nvSpPr>
        <p:spPr>
          <a:xfrm>
            <a:off x="457200" y="1600200"/>
            <a:ext cx="389722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t>Hidden Markov Models </a:t>
            </a:r>
            <a:r>
              <a:rPr lang="en-US" sz="2400"/>
              <a:t>(HMMs)</a:t>
            </a:r>
            <a:endParaRPr sz="2400"/>
          </a:p>
          <a:p>
            <a:pPr indent="-285750" lvl="1" marL="742950" rtl="0" algn="l">
              <a:spcBef>
                <a:spcPts val="400"/>
              </a:spcBef>
              <a:spcAft>
                <a:spcPts val="0"/>
              </a:spcAft>
              <a:buClr>
                <a:schemeClr val="dk1"/>
              </a:buClr>
              <a:buSzPts val="2000"/>
              <a:buChar char="–"/>
            </a:pPr>
            <a:r>
              <a:rPr lang="en-US" sz="2000"/>
              <a:t>similar to profiles, but more sophisticated and powerful statistical models</a:t>
            </a:r>
            <a:endParaRPr sz="2000"/>
          </a:p>
          <a:p>
            <a:pPr indent="-285750" lvl="1" marL="742950" rtl="0" algn="l">
              <a:spcBef>
                <a:spcPts val="400"/>
              </a:spcBef>
              <a:spcAft>
                <a:spcPts val="0"/>
              </a:spcAft>
              <a:buClr>
                <a:schemeClr val="dk1"/>
              </a:buClr>
              <a:buSzPts val="2000"/>
              <a:buChar char="–"/>
            </a:pPr>
            <a:r>
              <a:rPr lang="en-US" sz="2000"/>
              <a:t>very well suited to searching databases for homologous sequences</a:t>
            </a:r>
            <a:endParaRPr/>
          </a:p>
          <a:p>
            <a:pPr indent="-285750" lvl="1" marL="742950" rtl="0" algn="l">
              <a:spcBef>
                <a:spcPts val="400"/>
              </a:spcBef>
              <a:spcAft>
                <a:spcPts val="0"/>
              </a:spcAft>
              <a:buClr>
                <a:schemeClr val="dk1"/>
              </a:buClr>
              <a:buSzPts val="2000"/>
              <a:buChar char="–"/>
            </a:pPr>
            <a:r>
              <a:rPr lang="en-US" sz="2000"/>
              <a:t>e.g. </a:t>
            </a:r>
            <a:r>
              <a:rPr lang="en-US" sz="2000" u="sng">
                <a:solidFill>
                  <a:schemeClr val="hlink"/>
                </a:solidFill>
                <a:hlinkClick r:id="rId4"/>
              </a:rPr>
              <a:t>Pfam</a:t>
            </a:r>
            <a:r>
              <a:rPr lang="en-US" sz="2000"/>
              <a:t>, </a:t>
            </a:r>
            <a:r>
              <a:rPr lang="en-US" sz="2000" u="sng">
                <a:solidFill>
                  <a:schemeClr val="hlink"/>
                </a:solidFill>
                <a:hlinkClick r:id="rId5"/>
              </a:rPr>
              <a:t>PANTHER</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descr="PictureMD.new__0.gif" id="308" name="Google Shape;308;p47"/>
          <p:cNvPicPr preferRelativeResize="0"/>
          <p:nvPr/>
        </p:nvPicPr>
        <p:blipFill rotWithShape="1">
          <a:blip r:embed="rId3">
            <a:alphaModFix/>
          </a:blip>
          <a:srcRect b="0" l="0" r="0" t="0"/>
          <a:stretch/>
        </p:blipFill>
        <p:spPr>
          <a:xfrm>
            <a:off x="2017649" y="3141242"/>
            <a:ext cx="5108702" cy="3410059"/>
          </a:xfrm>
          <a:prstGeom prst="rect">
            <a:avLst/>
          </a:prstGeom>
          <a:noFill/>
          <a:ln>
            <a:noFill/>
          </a:ln>
        </p:spPr>
      </p:pic>
      <p:sp>
        <p:nvSpPr>
          <p:cNvPr id="309" name="Google Shape;309;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Integrating resources</a:t>
            </a:r>
            <a:endParaRPr/>
          </a:p>
        </p:txBody>
      </p:sp>
      <p:sp>
        <p:nvSpPr>
          <p:cNvPr id="310" name="Google Shape;310;p47"/>
          <p:cNvSpPr txBox="1"/>
          <p:nvPr>
            <p:ph idx="1" type="body"/>
          </p:nvPr>
        </p:nvSpPr>
        <p:spPr>
          <a:xfrm>
            <a:off x="457200" y="1271334"/>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Char char="•"/>
            </a:pPr>
            <a:r>
              <a:rPr lang="en-US" sz="1800"/>
              <a:t>InterPro - </a:t>
            </a:r>
            <a:r>
              <a:rPr lang="en-US" sz="1800" u="sng">
                <a:solidFill>
                  <a:schemeClr val="hlink"/>
                </a:solidFill>
                <a:hlinkClick r:id="rId4"/>
              </a:rPr>
              <a:t>https://www.ebi.ac.uk/interpro/</a:t>
            </a:r>
            <a:endParaRPr sz="1800"/>
          </a:p>
          <a:p>
            <a:pPr indent="-285750" lvl="1" marL="742950" rtl="0" algn="l">
              <a:spcBef>
                <a:spcPts val="360"/>
              </a:spcBef>
              <a:spcAft>
                <a:spcPts val="0"/>
              </a:spcAft>
              <a:buClr>
                <a:schemeClr val="dk1"/>
              </a:buClr>
              <a:buSzPts val="1800"/>
              <a:buChar char="–"/>
            </a:pPr>
            <a:r>
              <a:rPr lang="en-US" sz="1800"/>
              <a:t>a resource that provides functional analysis of protein sequences by classifying them into families and predicting the presence of domains and important sites</a:t>
            </a:r>
            <a:endParaRPr/>
          </a:p>
          <a:p>
            <a:pPr indent="-285750" lvl="1" marL="742950" rtl="0" algn="l">
              <a:spcBef>
                <a:spcPts val="360"/>
              </a:spcBef>
              <a:spcAft>
                <a:spcPts val="0"/>
              </a:spcAft>
              <a:buClr>
                <a:schemeClr val="dk1"/>
              </a:buClr>
              <a:buSzPts val="1800"/>
              <a:buChar char="–"/>
            </a:pPr>
            <a:r>
              <a:rPr lang="en-US" sz="1800"/>
              <a:t>uses predictive models, known as signatures, provided by several different databases</a:t>
            </a:r>
            <a:endParaRPr/>
          </a:p>
          <a:p>
            <a:pPr indent="-285750" lvl="1" marL="742950" rtl="0" algn="l">
              <a:spcBef>
                <a:spcPts val="360"/>
              </a:spcBef>
              <a:spcAft>
                <a:spcPts val="0"/>
              </a:spcAft>
              <a:buClr>
                <a:schemeClr val="dk1"/>
              </a:buClr>
              <a:buSzPts val="1800"/>
              <a:buChar char="–"/>
            </a:pPr>
            <a:r>
              <a:rPr lang="en-US" sz="1800"/>
              <a:t>list of consortium members: </a:t>
            </a:r>
            <a:r>
              <a:rPr lang="en-US" sz="1800" u="sng">
                <a:solidFill>
                  <a:schemeClr val="hlink"/>
                </a:solidFill>
                <a:hlinkClick r:id="rId5"/>
              </a:rPr>
              <a:t>https://www.ebi.ac.uk/interpro/about.html</a:t>
            </a:r>
            <a:r>
              <a:rPr lang="en-US" sz="1800"/>
              <a:t> </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4400"/>
              <a:buFont typeface="Calibri"/>
              <a:buNone/>
            </a:pPr>
            <a:r>
              <a:rPr lang="en-US">
                <a:solidFill>
                  <a:srgbClr val="000000"/>
                </a:solidFill>
              </a:rPr>
              <a:t>Integrating resources</a:t>
            </a:r>
            <a:endParaRPr sz="3200"/>
          </a:p>
        </p:txBody>
      </p:sp>
      <p:sp>
        <p:nvSpPr>
          <p:cNvPr id="316" name="Google Shape;316;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Structure Integration with Function, Taxonomy and Sequence (SIFTS) - </a:t>
            </a:r>
            <a:r>
              <a:rPr lang="en-US" sz="2400" u="sng">
                <a:solidFill>
                  <a:schemeClr val="hlink"/>
                </a:solidFill>
                <a:hlinkClick r:id="rId3"/>
              </a:rPr>
              <a:t>https://www.ebi.ac.uk/pdbe/docs/sifts/index.html</a:t>
            </a:r>
            <a:endParaRPr sz="2400"/>
          </a:p>
          <a:p>
            <a:pPr indent="-139700" lvl="0" marL="342900" rtl="0" algn="l">
              <a:spcBef>
                <a:spcPts val="640"/>
              </a:spcBef>
              <a:spcAft>
                <a:spcPts val="0"/>
              </a:spcAft>
              <a:buClr>
                <a:schemeClr val="dk1"/>
              </a:buClr>
              <a:buSzPts val="3200"/>
              <a:buNone/>
            </a:pPr>
            <a:r>
              <a:t/>
            </a:r>
            <a:endParaRPr/>
          </a:p>
        </p:txBody>
      </p:sp>
      <p:pic>
        <p:nvPicPr>
          <p:cNvPr descr="all_logos.png" id="317" name="Google Shape;317;p48"/>
          <p:cNvPicPr preferRelativeResize="0"/>
          <p:nvPr/>
        </p:nvPicPr>
        <p:blipFill rotWithShape="1">
          <a:blip r:embed="rId4">
            <a:alphaModFix/>
          </a:blip>
          <a:srcRect b="0" l="0" r="0" t="0"/>
          <a:stretch/>
        </p:blipFill>
        <p:spPr>
          <a:xfrm>
            <a:off x="2047789" y="2872174"/>
            <a:ext cx="5048422" cy="325398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Intermission! BETA helices</a:t>
            </a:r>
            <a:endParaRPr/>
          </a:p>
        </p:txBody>
      </p:sp>
      <p:pic>
        <p:nvPicPr>
          <p:cNvPr descr="1ezg_Tenebrio_molitor.png" id="323" name="Google Shape;323;p49"/>
          <p:cNvPicPr preferRelativeResize="0"/>
          <p:nvPr/>
        </p:nvPicPr>
        <p:blipFill rotWithShape="1">
          <a:blip r:embed="rId3">
            <a:alphaModFix/>
          </a:blip>
          <a:srcRect b="0" l="0" r="0" t="0"/>
          <a:stretch/>
        </p:blipFill>
        <p:spPr>
          <a:xfrm>
            <a:off x="0" y="1417638"/>
            <a:ext cx="4515032" cy="4835600"/>
          </a:xfrm>
          <a:prstGeom prst="rect">
            <a:avLst/>
          </a:prstGeom>
          <a:noFill/>
          <a:ln>
            <a:noFill/>
          </a:ln>
        </p:spPr>
      </p:pic>
      <p:sp>
        <p:nvSpPr>
          <p:cNvPr id="324" name="Google Shape;324;p49"/>
          <p:cNvSpPr txBox="1"/>
          <p:nvPr/>
        </p:nvSpPr>
        <p:spPr>
          <a:xfrm>
            <a:off x="1780324" y="6275919"/>
            <a:ext cx="7710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1EZG</a:t>
            </a:r>
            <a:endParaRPr sz="1800">
              <a:solidFill>
                <a:schemeClr val="dk1"/>
              </a:solidFill>
              <a:latin typeface="Calibri"/>
              <a:ea typeface="Calibri"/>
              <a:cs typeface="Calibri"/>
              <a:sym typeface="Calibri"/>
            </a:endParaRPr>
          </a:p>
        </p:txBody>
      </p:sp>
      <p:pic>
        <p:nvPicPr>
          <p:cNvPr descr="1m8n_Choristoneura_fumiferana.png" id="325" name="Google Shape;325;p49"/>
          <p:cNvPicPr preferRelativeResize="0"/>
          <p:nvPr/>
        </p:nvPicPr>
        <p:blipFill rotWithShape="1">
          <a:blip r:embed="rId4">
            <a:alphaModFix/>
          </a:blip>
          <a:srcRect b="0" l="0" r="0" t="0"/>
          <a:stretch/>
        </p:blipFill>
        <p:spPr>
          <a:xfrm>
            <a:off x="5112257" y="1417638"/>
            <a:ext cx="3165679" cy="4835600"/>
          </a:xfrm>
          <a:prstGeom prst="rect">
            <a:avLst/>
          </a:prstGeom>
          <a:noFill/>
          <a:ln>
            <a:noFill/>
          </a:ln>
        </p:spPr>
      </p:pic>
      <p:sp>
        <p:nvSpPr>
          <p:cNvPr id="326" name="Google Shape;326;p49"/>
          <p:cNvSpPr txBox="1"/>
          <p:nvPr/>
        </p:nvSpPr>
        <p:spPr>
          <a:xfrm>
            <a:off x="6468579" y="6275919"/>
            <a:ext cx="7710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1M8N</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Structure is more conserved than sequence</a:t>
            </a:r>
            <a:endParaRPr sz="3200"/>
          </a:p>
        </p:txBody>
      </p:sp>
      <p:pic>
        <p:nvPicPr>
          <p:cNvPr descr="modeling-1.png" id="332" name="Google Shape;332;p50"/>
          <p:cNvPicPr preferRelativeResize="0"/>
          <p:nvPr>
            <p:ph idx="1" type="body"/>
          </p:nvPr>
        </p:nvPicPr>
        <p:blipFill rotWithShape="1">
          <a:blip r:embed="rId3">
            <a:alphaModFix/>
          </a:blip>
          <a:srcRect b="0" l="36" r="1894" t="0"/>
          <a:stretch/>
        </p:blipFill>
        <p:spPr>
          <a:xfrm>
            <a:off x="1966275" y="1600200"/>
            <a:ext cx="5211451" cy="45259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Structural alignment</a:t>
            </a:r>
            <a:endParaRPr/>
          </a:p>
        </p:txBody>
      </p:sp>
      <p:sp>
        <p:nvSpPr>
          <p:cNvPr id="338" name="Google Shape;338;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Char char="•"/>
            </a:pPr>
            <a:r>
              <a:rPr lang="en-US" sz="2400"/>
              <a:t>a way to establish homology between proteins based on their structure</a:t>
            </a:r>
            <a:endParaRPr/>
          </a:p>
          <a:p>
            <a:pPr indent="-342900" lvl="0" marL="342900" rtl="0" algn="l">
              <a:lnSpc>
                <a:spcPct val="90000"/>
              </a:lnSpc>
              <a:spcBef>
                <a:spcPts val="480"/>
              </a:spcBef>
              <a:spcAft>
                <a:spcPts val="0"/>
              </a:spcAft>
              <a:buClr>
                <a:schemeClr val="dk1"/>
              </a:buClr>
              <a:buSzPts val="2400"/>
              <a:buChar char="•"/>
            </a:pPr>
            <a:r>
              <a:rPr lang="en-US" sz="2400"/>
              <a:t>3D analogue of sequence alignment</a:t>
            </a:r>
            <a:endParaRPr/>
          </a:p>
          <a:p>
            <a:pPr indent="-342900" lvl="0" marL="342900" rtl="0" algn="l">
              <a:lnSpc>
                <a:spcPct val="90000"/>
              </a:lnSpc>
              <a:spcBef>
                <a:spcPts val="480"/>
              </a:spcBef>
              <a:spcAft>
                <a:spcPts val="0"/>
              </a:spcAft>
              <a:buClr>
                <a:schemeClr val="dk1"/>
              </a:buClr>
              <a:buSzPts val="2400"/>
              <a:buChar char="•"/>
            </a:pPr>
            <a:r>
              <a:rPr lang="en-US" sz="2400"/>
              <a:t>valuable tool for the comparison of proteins with low sequence similarity, where evolutionary relationships between proteins cannot be easily detected by standard sequence alignment techniques</a:t>
            </a:r>
            <a:endParaRPr/>
          </a:p>
          <a:p>
            <a:pPr indent="-342900" lvl="0" marL="342900" rtl="0" algn="l">
              <a:lnSpc>
                <a:spcPct val="90000"/>
              </a:lnSpc>
              <a:spcBef>
                <a:spcPts val="480"/>
              </a:spcBef>
              <a:spcAft>
                <a:spcPts val="0"/>
              </a:spcAft>
              <a:buClr>
                <a:schemeClr val="dk1"/>
              </a:buClr>
              <a:buSzPts val="2400"/>
              <a:buChar char="•"/>
            </a:pPr>
            <a:r>
              <a:rPr lang="en-US" sz="2400"/>
              <a:t>tools: </a:t>
            </a:r>
            <a:r>
              <a:rPr lang="en-US" sz="2400" u="sng">
                <a:solidFill>
                  <a:schemeClr val="hlink"/>
                </a:solidFill>
                <a:hlinkClick r:id="rId3"/>
              </a:rPr>
              <a:t>MUSTANG</a:t>
            </a:r>
            <a:r>
              <a:rPr lang="en-US" sz="2400"/>
              <a:t>, </a:t>
            </a:r>
            <a:r>
              <a:rPr lang="en-US" sz="2400" u="sng">
                <a:solidFill>
                  <a:schemeClr val="hlink"/>
                </a:solidFill>
                <a:hlinkClick r:id="rId4"/>
              </a:rPr>
              <a:t>MATT</a:t>
            </a:r>
            <a:r>
              <a:rPr lang="en-US" sz="2400"/>
              <a:t>, </a:t>
            </a:r>
            <a:r>
              <a:rPr lang="en-US" sz="2400" u="sng">
                <a:solidFill>
                  <a:schemeClr val="hlink"/>
                </a:solidFill>
                <a:hlinkClick r:id="rId5"/>
              </a:rPr>
              <a:t>FUGUE</a:t>
            </a:r>
            <a:r>
              <a:rPr lang="en-US" sz="2400"/>
              <a:t>, </a:t>
            </a:r>
            <a:r>
              <a:rPr lang="en-US" sz="2400" u="sng">
                <a:solidFill>
                  <a:schemeClr val="hlink"/>
                </a:solidFill>
                <a:hlinkClick r:id="rId6"/>
              </a:rPr>
              <a:t>MAMMOTH</a:t>
            </a:r>
            <a:endParaRPr sz="2400"/>
          </a:p>
          <a:p>
            <a:pPr indent="-342900" lvl="0" marL="342900" rtl="0" algn="l">
              <a:lnSpc>
                <a:spcPct val="90000"/>
              </a:lnSpc>
              <a:spcBef>
                <a:spcPts val="480"/>
              </a:spcBef>
              <a:spcAft>
                <a:spcPts val="0"/>
              </a:spcAft>
              <a:buClr>
                <a:schemeClr val="dk1"/>
              </a:buClr>
              <a:buSzPts val="2400"/>
              <a:buChar char="•"/>
            </a:pPr>
            <a:r>
              <a:rPr lang="en-US" sz="2400"/>
              <a:t>databases: </a:t>
            </a:r>
            <a:r>
              <a:rPr lang="en-US" sz="2400" u="sng">
                <a:solidFill>
                  <a:schemeClr val="hlink"/>
                </a:solidFill>
                <a:hlinkClick r:id="rId7"/>
              </a:rPr>
              <a:t>DALI</a:t>
            </a:r>
            <a:r>
              <a:rPr lang="en-US" sz="2400"/>
              <a:t>, </a:t>
            </a:r>
            <a:r>
              <a:rPr lang="en-US" sz="2400" u="sng">
                <a:solidFill>
                  <a:schemeClr val="hlink"/>
                </a:solidFill>
                <a:hlinkClick r:id="rId8"/>
              </a:rPr>
              <a:t>HOMSTRAD</a:t>
            </a:r>
            <a:endParaRPr sz="2400"/>
          </a:p>
          <a:p>
            <a:pPr indent="-342900" lvl="0" marL="342900" rtl="0" algn="l">
              <a:lnSpc>
                <a:spcPct val="90000"/>
              </a:lnSpc>
              <a:spcBef>
                <a:spcPts val="480"/>
              </a:spcBef>
              <a:spcAft>
                <a:spcPts val="0"/>
              </a:spcAft>
              <a:buClr>
                <a:schemeClr val="dk1"/>
              </a:buClr>
              <a:buSzPts val="2400"/>
              <a:buChar char="•"/>
            </a:pPr>
            <a:r>
              <a:rPr lang="en-US" sz="2400"/>
              <a:t>output: superposition of the atomic coordinate sets and a minimal root mean square deviation (RMSD) between the structures</a:t>
            </a:r>
            <a:endParaRPr sz="2400"/>
          </a:p>
        </p:txBody>
      </p:sp>
      <p:pic>
        <p:nvPicPr>
          <p:cNvPr descr="Screenshot 2019-03-03 at 11.56.30.png" id="339" name="Google Shape;339;p51"/>
          <p:cNvPicPr preferRelativeResize="0"/>
          <p:nvPr/>
        </p:nvPicPr>
        <p:blipFill rotWithShape="1">
          <a:blip r:embed="rId9">
            <a:alphaModFix/>
          </a:blip>
          <a:srcRect b="0" l="0" r="0" t="0"/>
          <a:stretch/>
        </p:blipFill>
        <p:spPr>
          <a:xfrm>
            <a:off x="2781300" y="5713413"/>
            <a:ext cx="3581400" cy="82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structural bioinformatics?</a:t>
            </a:r>
            <a:endParaRPr/>
          </a:p>
        </p:txBody>
      </p:sp>
      <p:sp>
        <p:nvSpPr>
          <p:cNvPr id="110" name="Google Shape;11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Categorisation and descriptive analysis</a:t>
            </a:r>
            <a:endParaRPr/>
          </a:p>
          <a:p>
            <a:pPr indent="-342900" lvl="0" marL="342900" rtl="0" algn="l">
              <a:spcBef>
                <a:spcPts val="640"/>
              </a:spcBef>
              <a:spcAft>
                <a:spcPts val="0"/>
              </a:spcAft>
              <a:buClr>
                <a:schemeClr val="dk1"/>
              </a:buClr>
              <a:buSzPts val="3200"/>
              <a:buChar char="•"/>
            </a:pPr>
            <a:r>
              <a:rPr lang="en-US"/>
              <a:t>Comparative methods and techniques</a:t>
            </a:r>
            <a:endParaRPr/>
          </a:p>
          <a:p>
            <a:pPr indent="-342900" lvl="0" marL="342900" rtl="0" algn="l">
              <a:spcBef>
                <a:spcPts val="640"/>
              </a:spcBef>
              <a:spcAft>
                <a:spcPts val="0"/>
              </a:spcAft>
              <a:buClr>
                <a:schemeClr val="dk1"/>
              </a:buClr>
              <a:buSzPts val="3200"/>
              <a:buChar char="•"/>
            </a:pPr>
            <a:r>
              <a:rPr lang="en-US"/>
              <a:t>Theoretical foundations</a:t>
            </a:r>
            <a:endParaRPr/>
          </a:p>
          <a:p>
            <a:pPr indent="-342900" lvl="0" marL="342900" rtl="0" algn="l">
              <a:spcBef>
                <a:spcPts val="640"/>
              </a:spcBef>
              <a:spcAft>
                <a:spcPts val="0"/>
              </a:spcAft>
              <a:buClr>
                <a:schemeClr val="dk1"/>
              </a:buClr>
              <a:buSzPts val="3200"/>
              <a:buChar char="•"/>
            </a:pPr>
            <a:r>
              <a:rPr lang="en-US"/>
              <a:t>Predictive and design capability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descr="Alignment_of_thioredoxins2.png" id="344" name="Google Shape;344;p52"/>
          <p:cNvPicPr preferRelativeResize="0"/>
          <p:nvPr/>
        </p:nvPicPr>
        <p:blipFill rotWithShape="1">
          <a:blip r:embed="rId3">
            <a:alphaModFix/>
          </a:blip>
          <a:srcRect b="0" l="0" r="0" t="0"/>
          <a:stretch/>
        </p:blipFill>
        <p:spPr>
          <a:xfrm>
            <a:off x="0" y="0"/>
            <a:ext cx="4319961" cy="4170997"/>
          </a:xfrm>
          <a:prstGeom prst="rect">
            <a:avLst/>
          </a:prstGeom>
          <a:noFill/>
          <a:ln>
            <a:noFill/>
          </a:ln>
        </p:spPr>
      </p:pic>
      <p:pic>
        <p:nvPicPr>
          <p:cNvPr descr="enolstructfull.png" id="345" name="Google Shape;345;p52"/>
          <p:cNvPicPr preferRelativeResize="0"/>
          <p:nvPr/>
        </p:nvPicPr>
        <p:blipFill rotWithShape="1">
          <a:blip r:embed="rId4">
            <a:alphaModFix/>
          </a:blip>
          <a:srcRect b="0" l="0" r="0" t="0"/>
          <a:stretch/>
        </p:blipFill>
        <p:spPr>
          <a:xfrm>
            <a:off x="4087365" y="2540210"/>
            <a:ext cx="5056635" cy="43177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if I don’t have a structure?</a:t>
            </a:r>
            <a:endParaRPr/>
          </a:p>
        </p:txBody>
      </p:sp>
      <p:sp>
        <p:nvSpPr>
          <p:cNvPr id="351" name="Google Shape;351;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Comparison to known proteins/domains based on sequence similarity and signatures</a:t>
            </a:r>
            <a:endParaRPr/>
          </a:p>
          <a:p>
            <a:pPr indent="-342900" lvl="0" marL="342900" rtl="0" algn="l">
              <a:spcBef>
                <a:spcPts val="640"/>
              </a:spcBef>
              <a:spcAft>
                <a:spcPts val="0"/>
              </a:spcAft>
              <a:buClr>
                <a:schemeClr val="dk1"/>
              </a:buClr>
              <a:buSzPts val="3200"/>
              <a:buChar char="•"/>
            </a:pPr>
            <a:r>
              <a:rPr lang="en-US"/>
              <a:t>Homology modelling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457200" y="-886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Homology modelling</a:t>
            </a:r>
            <a:endParaRPr/>
          </a:p>
        </p:txBody>
      </p:sp>
      <p:pic>
        <p:nvPicPr>
          <p:cNvPr descr="Homology-modeling-450.jpg" id="357" name="Google Shape;357;p54"/>
          <p:cNvPicPr preferRelativeResize="0"/>
          <p:nvPr/>
        </p:nvPicPr>
        <p:blipFill rotWithShape="1">
          <a:blip r:embed="rId3">
            <a:alphaModFix/>
          </a:blip>
          <a:srcRect b="0" l="0" r="0" t="0"/>
          <a:stretch/>
        </p:blipFill>
        <p:spPr>
          <a:xfrm>
            <a:off x="2400202" y="1047232"/>
            <a:ext cx="4343597" cy="58107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Homology modelling</a:t>
            </a:r>
            <a:endParaRPr/>
          </a:p>
        </p:txBody>
      </p:sp>
      <p:sp>
        <p:nvSpPr>
          <p:cNvPr id="363" name="Google Shape;363;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720"/>
              <a:buChar char="•"/>
            </a:pPr>
            <a:r>
              <a:rPr lang="en-US" sz="2720"/>
              <a:t>Select a template structure – needs to share at least 30% sequence similarity with your protein, preferably 50%</a:t>
            </a:r>
            <a:endParaRPr/>
          </a:p>
          <a:p>
            <a:pPr indent="-342900" lvl="0" marL="342900" rtl="0" algn="l">
              <a:lnSpc>
                <a:spcPct val="80000"/>
              </a:lnSpc>
              <a:spcBef>
                <a:spcPts val="544"/>
              </a:spcBef>
              <a:spcAft>
                <a:spcPts val="0"/>
              </a:spcAft>
              <a:buClr>
                <a:schemeClr val="dk1"/>
              </a:buClr>
              <a:buSzPts val="2720"/>
              <a:buChar char="•"/>
            </a:pPr>
            <a:r>
              <a:rPr lang="en-US" sz="2720"/>
              <a:t>Align the sequences</a:t>
            </a:r>
            <a:endParaRPr/>
          </a:p>
          <a:p>
            <a:pPr indent="-342900" lvl="0" marL="342900" rtl="0" algn="l">
              <a:lnSpc>
                <a:spcPct val="80000"/>
              </a:lnSpc>
              <a:spcBef>
                <a:spcPts val="544"/>
              </a:spcBef>
              <a:spcAft>
                <a:spcPts val="0"/>
              </a:spcAft>
              <a:buClr>
                <a:schemeClr val="dk1"/>
              </a:buClr>
              <a:buSzPts val="2720"/>
              <a:buChar char="•"/>
            </a:pPr>
            <a:r>
              <a:rPr lang="en-US" sz="2720"/>
              <a:t>Generate geometric criteria and “fit” the new sequence into the structure</a:t>
            </a:r>
            <a:endParaRPr/>
          </a:p>
          <a:p>
            <a:pPr indent="-342900" lvl="0" marL="342900" rtl="0" algn="l">
              <a:lnSpc>
                <a:spcPct val="80000"/>
              </a:lnSpc>
              <a:spcBef>
                <a:spcPts val="544"/>
              </a:spcBef>
              <a:spcAft>
                <a:spcPts val="0"/>
              </a:spcAft>
              <a:buClr>
                <a:schemeClr val="dk1"/>
              </a:buClr>
              <a:buSzPts val="2720"/>
              <a:buChar char="•"/>
            </a:pPr>
            <a:r>
              <a:rPr lang="en-US" sz="2720"/>
              <a:t>Assess the model according to statistical potentials or physics-based energy calculations</a:t>
            </a:r>
            <a:endParaRPr/>
          </a:p>
          <a:p>
            <a:pPr indent="-342900" lvl="0" marL="342900" rtl="0" algn="l">
              <a:lnSpc>
                <a:spcPct val="80000"/>
              </a:lnSpc>
              <a:spcBef>
                <a:spcPts val="544"/>
              </a:spcBef>
              <a:spcAft>
                <a:spcPts val="0"/>
              </a:spcAft>
              <a:buClr>
                <a:schemeClr val="dk1"/>
              </a:buClr>
              <a:buSzPts val="2720"/>
              <a:buChar char="•"/>
            </a:pPr>
            <a:r>
              <a:rPr lang="en-US" sz="2720"/>
              <a:t>Accuracy highly dependent on sequence identity between target and template</a:t>
            </a:r>
            <a:endParaRPr/>
          </a:p>
          <a:p>
            <a:pPr indent="-342900" lvl="0" marL="342900" rtl="0" algn="l">
              <a:lnSpc>
                <a:spcPct val="80000"/>
              </a:lnSpc>
              <a:spcBef>
                <a:spcPts val="544"/>
              </a:spcBef>
              <a:spcAft>
                <a:spcPts val="0"/>
              </a:spcAft>
              <a:buClr>
                <a:schemeClr val="dk1"/>
              </a:buClr>
              <a:buSzPts val="2720"/>
              <a:buChar char="•"/>
            </a:pPr>
            <a:r>
              <a:rPr lang="en-US" sz="2720"/>
              <a:t>SWISS-MODEL - </a:t>
            </a:r>
            <a:r>
              <a:rPr lang="en-US" sz="2720" u="sng">
                <a:solidFill>
                  <a:schemeClr val="hlink"/>
                </a:solidFill>
                <a:hlinkClick r:id="rId3"/>
              </a:rPr>
              <a:t>https://swissmodel.expasy.org/</a:t>
            </a:r>
            <a:r>
              <a:rPr lang="en-US" sz="2720"/>
              <a:t> </a:t>
            </a:r>
            <a:endParaRPr sz="272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if I don’t have a structure?</a:t>
            </a:r>
            <a:endParaRPr/>
          </a:p>
        </p:txBody>
      </p:sp>
      <p:sp>
        <p:nvSpPr>
          <p:cNvPr id="369" name="Google Shape;369;p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Predictions based on sequence</a:t>
            </a:r>
            <a:endParaRPr/>
          </a:p>
          <a:p>
            <a:pPr indent="-342900" lvl="0" marL="342900" rtl="0" algn="l">
              <a:spcBef>
                <a:spcPts val="640"/>
              </a:spcBef>
              <a:spcAft>
                <a:spcPts val="0"/>
              </a:spcAft>
              <a:buClr>
                <a:schemeClr val="dk1"/>
              </a:buClr>
              <a:buSzPts val="3200"/>
              <a:buChar char="•"/>
            </a:pPr>
            <a:r>
              <a:rPr lang="en-US"/>
              <a:t>Secondary structure</a:t>
            </a:r>
            <a:endParaRPr/>
          </a:p>
          <a:p>
            <a:pPr indent="-285750" lvl="1" marL="742950" rtl="0" algn="l">
              <a:spcBef>
                <a:spcPts val="560"/>
              </a:spcBef>
              <a:spcAft>
                <a:spcPts val="0"/>
              </a:spcAft>
              <a:buClr>
                <a:schemeClr val="dk1"/>
              </a:buClr>
              <a:buSzPts val="2800"/>
              <a:buChar char="–"/>
            </a:pPr>
            <a:r>
              <a:rPr lang="en-US"/>
              <a:t>PSIPRED - </a:t>
            </a:r>
            <a:r>
              <a:rPr lang="en-US" u="sng">
                <a:solidFill>
                  <a:schemeClr val="hlink"/>
                </a:solidFill>
                <a:hlinkClick r:id="rId3"/>
              </a:rPr>
              <a:t>http://bioinf.cs.ucl.ac.uk/psipred/</a:t>
            </a:r>
            <a:r>
              <a:rPr lang="en-US"/>
              <a:t> </a:t>
            </a:r>
            <a:endParaRPr/>
          </a:p>
          <a:p>
            <a:pPr indent="-285750" lvl="1" marL="742950" rtl="0" algn="l">
              <a:spcBef>
                <a:spcPts val="560"/>
              </a:spcBef>
              <a:spcAft>
                <a:spcPts val="0"/>
              </a:spcAft>
              <a:buClr>
                <a:schemeClr val="dk1"/>
              </a:buClr>
              <a:buSzPts val="2800"/>
              <a:buChar char="–"/>
            </a:pPr>
            <a:r>
              <a:rPr lang="en-US"/>
              <a:t>JPred - </a:t>
            </a:r>
            <a:r>
              <a:rPr lang="en-US" u="sng">
                <a:solidFill>
                  <a:schemeClr val="hlink"/>
                </a:solidFill>
                <a:hlinkClick r:id="rId4"/>
              </a:rPr>
              <a:t>http://www.compbio.dundee.ac.uk/jpred/</a:t>
            </a:r>
            <a:r>
              <a:rPr lang="en-US"/>
              <a:t> </a:t>
            </a:r>
            <a:endParaRPr/>
          </a:p>
          <a:p>
            <a:pPr indent="-342900" lvl="0" marL="342900" rtl="0" algn="l">
              <a:spcBef>
                <a:spcPts val="640"/>
              </a:spcBef>
              <a:spcAft>
                <a:spcPts val="0"/>
              </a:spcAft>
              <a:buClr>
                <a:schemeClr val="dk1"/>
              </a:buClr>
              <a:buSzPts val="3200"/>
              <a:buChar char="•"/>
            </a:pPr>
            <a:r>
              <a:rPr lang="en-US"/>
              <a:t>Disorder prediction</a:t>
            </a:r>
            <a:endParaRPr/>
          </a:p>
          <a:p>
            <a:pPr indent="-285750" lvl="1" marL="742950" rtl="0" algn="l">
              <a:spcBef>
                <a:spcPts val="560"/>
              </a:spcBef>
              <a:spcAft>
                <a:spcPts val="0"/>
              </a:spcAft>
              <a:buClr>
                <a:schemeClr val="dk1"/>
              </a:buClr>
              <a:buSzPts val="2800"/>
              <a:buChar char="–"/>
            </a:pPr>
            <a:r>
              <a:rPr lang="en-US"/>
              <a:t>DISOPRED3 - </a:t>
            </a:r>
            <a:r>
              <a:rPr lang="en-US" u="sng">
                <a:solidFill>
                  <a:schemeClr val="hlink"/>
                </a:solidFill>
                <a:hlinkClick r:id="rId5"/>
              </a:rPr>
              <a:t>http://bioinf.cs.ucl.ac.uk/psipred/</a:t>
            </a:r>
            <a:endParaRPr/>
          </a:p>
          <a:p>
            <a:pPr indent="-285750" lvl="1" marL="742950" rtl="0" algn="l">
              <a:spcBef>
                <a:spcPts val="560"/>
              </a:spcBef>
              <a:spcAft>
                <a:spcPts val="0"/>
              </a:spcAft>
              <a:buClr>
                <a:schemeClr val="dk1"/>
              </a:buClr>
              <a:buSzPts val="2800"/>
              <a:buChar char="–"/>
            </a:pPr>
            <a:r>
              <a:rPr lang="en-US"/>
              <a:t>IUPRED – </a:t>
            </a:r>
            <a:r>
              <a:rPr lang="en-US" u="sng">
                <a:solidFill>
                  <a:schemeClr val="hlink"/>
                </a:solidFill>
                <a:hlinkClick r:id="rId6"/>
              </a:rPr>
              <a:t>https://iupred2a.elte.hu/</a:t>
            </a:r>
            <a:r>
              <a:rPr lang="en-US"/>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descr="fig1.png" id="374" name="Google Shape;374;p57"/>
          <p:cNvPicPr preferRelativeResize="0"/>
          <p:nvPr/>
        </p:nvPicPr>
        <p:blipFill rotWithShape="1">
          <a:blip r:embed="rId3">
            <a:alphaModFix/>
          </a:blip>
          <a:srcRect b="0" l="0" r="0" t="0"/>
          <a:stretch/>
        </p:blipFill>
        <p:spPr>
          <a:xfrm>
            <a:off x="0" y="127766"/>
            <a:ext cx="9144000" cy="3200400"/>
          </a:xfrm>
          <a:prstGeom prst="rect">
            <a:avLst/>
          </a:prstGeom>
          <a:noFill/>
          <a:ln>
            <a:noFill/>
          </a:ln>
        </p:spPr>
      </p:pic>
      <p:pic>
        <p:nvPicPr>
          <p:cNvPr descr="fig1 (1).png" id="375" name="Google Shape;375;p57"/>
          <p:cNvPicPr preferRelativeResize="0"/>
          <p:nvPr/>
        </p:nvPicPr>
        <p:blipFill rotWithShape="1">
          <a:blip r:embed="rId4">
            <a:alphaModFix/>
          </a:blip>
          <a:srcRect b="0" l="0" r="0" t="0"/>
          <a:stretch/>
        </p:blipFill>
        <p:spPr>
          <a:xfrm>
            <a:off x="0" y="3510177"/>
            <a:ext cx="9144000" cy="3200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pic>
        <p:nvPicPr>
          <p:cNvPr descr="Screen Shot 2018-02-20 at 16.04.11.png" id="380" name="Google Shape;380;p58"/>
          <p:cNvPicPr preferRelativeResize="0"/>
          <p:nvPr/>
        </p:nvPicPr>
        <p:blipFill rotWithShape="1">
          <a:blip r:embed="rId3">
            <a:alphaModFix/>
          </a:blip>
          <a:srcRect b="0" l="0" r="0" t="0"/>
          <a:stretch/>
        </p:blipFill>
        <p:spPr>
          <a:xfrm>
            <a:off x="0" y="2057400"/>
            <a:ext cx="9144000" cy="272735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can I do with a structure?</a:t>
            </a:r>
            <a:endParaRPr/>
          </a:p>
        </p:txBody>
      </p:sp>
      <p:sp>
        <p:nvSpPr>
          <p:cNvPr id="386" name="Google Shape;386;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Evolutionary analysis</a:t>
            </a:r>
            <a:endParaRPr/>
          </a:p>
          <a:p>
            <a:pPr indent="-342900" lvl="0" marL="342900" rtl="0" algn="l">
              <a:lnSpc>
                <a:spcPct val="90000"/>
              </a:lnSpc>
              <a:spcBef>
                <a:spcPts val="640"/>
              </a:spcBef>
              <a:spcAft>
                <a:spcPts val="0"/>
              </a:spcAft>
              <a:buClr>
                <a:schemeClr val="dk1"/>
              </a:buClr>
              <a:buSzPts val="3200"/>
              <a:buChar char="•"/>
            </a:pPr>
            <a:r>
              <a:rPr lang="en-US"/>
              <a:t>Homology modelling of related proteins</a:t>
            </a:r>
            <a:endParaRPr/>
          </a:p>
          <a:p>
            <a:pPr indent="-342900" lvl="0" marL="342900" rtl="0" algn="l">
              <a:lnSpc>
                <a:spcPct val="90000"/>
              </a:lnSpc>
              <a:spcBef>
                <a:spcPts val="640"/>
              </a:spcBef>
              <a:spcAft>
                <a:spcPts val="0"/>
              </a:spcAft>
              <a:buClr>
                <a:schemeClr val="dk1"/>
              </a:buClr>
              <a:buSzPts val="3200"/>
              <a:buChar char="•"/>
            </a:pPr>
            <a:r>
              <a:rPr lang="en-US"/>
              <a:t>Analysis and prediction of interactions</a:t>
            </a:r>
            <a:endParaRPr/>
          </a:p>
          <a:p>
            <a:pPr indent="-342900" lvl="0" marL="342900" rtl="0" algn="l">
              <a:lnSpc>
                <a:spcPct val="90000"/>
              </a:lnSpc>
              <a:spcBef>
                <a:spcPts val="640"/>
              </a:spcBef>
              <a:spcAft>
                <a:spcPts val="0"/>
              </a:spcAft>
              <a:buClr>
                <a:schemeClr val="dk1"/>
              </a:buClr>
              <a:buSzPts val="3200"/>
              <a:buChar char="•"/>
            </a:pPr>
            <a:r>
              <a:rPr lang="en-US"/>
              <a:t>Prediction of function</a:t>
            </a:r>
            <a:endParaRPr/>
          </a:p>
          <a:p>
            <a:pPr indent="-342900" lvl="0" marL="342900" rtl="0" algn="l">
              <a:lnSpc>
                <a:spcPct val="90000"/>
              </a:lnSpc>
              <a:spcBef>
                <a:spcPts val="640"/>
              </a:spcBef>
              <a:spcAft>
                <a:spcPts val="0"/>
              </a:spcAft>
              <a:buClr>
                <a:schemeClr val="dk1"/>
              </a:buClr>
              <a:buSzPts val="3200"/>
              <a:buChar char="•"/>
            </a:pPr>
            <a:r>
              <a:rPr lang="en-US"/>
              <a:t>Prediction of disease phenotypes</a:t>
            </a:r>
            <a:endParaRPr/>
          </a:p>
          <a:p>
            <a:pPr indent="-342900" lvl="0" marL="342900" rtl="0" algn="l">
              <a:lnSpc>
                <a:spcPct val="90000"/>
              </a:lnSpc>
              <a:spcBef>
                <a:spcPts val="640"/>
              </a:spcBef>
              <a:spcAft>
                <a:spcPts val="0"/>
              </a:spcAft>
              <a:buClr>
                <a:srgbClr val="A5A5A5"/>
              </a:buClr>
              <a:buSzPts val="3200"/>
              <a:buChar char="•"/>
            </a:pPr>
            <a:r>
              <a:rPr lang="en-US">
                <a:solidFill>
                  <a:srgbClr val="A5A5A5"/>
                </a:solidFill>
              </a:rPr>
              <a:t>Drug design</a:t>
            </a:r>
            <a:endParaRPr/>
          </a:p>
          <a:p>
            <a:pPr indent="-342900" lvl="0" marL="342900" rtl="0" algn="l">
              <a:lnSpc>
                <a:spcPct val="90000"/>
              </a:lnSpc>
              <a:spcBef>
                <a:spcPts val="640"/>
              </a:spcBef>
              <a:spcAft>
                <a:spcPts val="0"/>
              </a:spcAft>
              <a:buClr>
                <a:srgbClr val="A5A5A5"/>
              </a:buClr>
              <a:buSzPts val="3200"/>
              <a:buChar char="•"/>
            </a:pPr>
            <a:r>
              <a:rPr lang="en-US">
                <a:solidFill>
                  <a:srgbClr val="A5A5A5"/>
                </a:solidFill>
              </a:rPr>
              <a:t>Protein engineering</a:t>
            </a:r>
            <a:endParaRPr/>
          </a:p>
          <a:p>
            <a:pPr indent="-342900" lvl="0" marL="342900" rtl="0" algn="l">
              <a:lnSpc>
                <a:spcPct val="90000"/>
              </a:lnSpc>
              <a:spcBef>
                <a:spcPts val="640"/>
              </a:spcBef>
              <a:spcAft>
                <a:spcPts val="0"/>
              </a:spcAft>
              <a:buClr>
                <a:srgbClr val="A5A5A5"/>
              </a:buClr>
              <a:buSzPts val="3200"/>
              <a:buChar char="•"/>
            </a:pPr>
            <a:r>
              <a:rPr lang="en-US">
                <a:solidFill>
                  <a:srgbClr val="A5A5A5"/>
                </a:solidFill>
              </a:rPr>
              <a:t>Molecular dynamics simulations</a:t>
            </a:r>
            <a:endParaRPr>
              <a:solidFill>
                <a:srgbClr val="A5A5A5"/>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What can I do with a structure?</a:t>
            </a:r>
            <a:br>
              <a:rPr lang="en-US" sz="3959"/>
            </a:br>
            <a:r>
              <a:rPr lang="en-US" sz="3959"/>
              <a:t>Interactions</a:t>
            </a:r>
            <a:endParaRPr sz="3959"/>
          </a:p>
        </p:txBody>
      </p:sp>
      <p:sp>
        <p:nvSpPr>
          <p:cNvPr id="392" name="Google Shape;392;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PISA (Proteins, Interfaces, Structures and Assemblies) - </a:t>
            </a:r>
            <a:r>
              <a:rPr lang="en-US" sz="2000" u="sng">
                <a:solidFill>
                  <a:schemeClr val="hlink"/>
                </a:solidFill>
                <a:hlinkClick r:id="rId3"/>
              </a:rPr>
              <a:t>http://www.ebi.ac.uk/pdbe/pisa/</a:t>
            </a:r>
            <a:r>
              <a:rPr lang="en-US" sz="2000"/>
              <a:t> </a:t>
            </a:r>
            <a:endParaRPr/>
          </a:p>
          <a:p>
            <a:pPr indent="-285750" lvl="1" marL="742950" rtl="0" algn="l">
              <a:spcBef>
                <a:spcPts val="400"/>
              </a:spcBef>
              <a:spcAft>
                <a:spcPts val="0"/>
              </a:spcAft>
              <a:buClr>
                <a:schemeClr val="dk1"/>
              </a:buClr>
              <a:buSzPts val="2000"/>
              <a:buChar char="–"/>
            </a:pPr>
            <a:r>
              <a:rPr lang="en-US" sz="2000"/>
              <a:t>analyses interfaces occurring in asymmetric units and also predicts probable quaternary structures based on interactions occurring in the macromolecular crystal</a:t>
            </a:r>
            <a:endParaRPr/>
          </a:p>
          <a:p>
            <a:pPr indent="-342900" lvl="0" marL="342900" rtl="0" algn="l">
              <a:spcBef>
                <a:spcPts val="400"/>
              </a:spcBef>
              <a:spcAft>
                <a:spcPts val="0"/>
              </a:spcAft>
              <a:buClr>
                <a:schemeClr val="dk1"/>
              </a:buClr>
              <a:buSzPts val="2000"/>
              <a:buChar char="•"/>
            </a:pPr>
            <a:r>
              <a:rPr lang="en-US" sz="2000"/>
              <a:t>InterProSurf - </a:t>
            </a:r>
            <a:r>
              <a:rPr lang="en-US" sz="2000" u="sng">
                <a:solidFill>
                  <a:schemeClr val="hlink"/>
                </a:solidFill>
                <a:hlinkClick r:id="rId4"/>
              </a:rPr>
              <a:t>http://curie.utmb.edu/prosurf.html</a:t>
            </a:r>
            <a:r>
              <a:rPr lang="en-US" sz="2000"/>
              <a:t> </a:t>
            </a:r>
            <a:endParaRPr/>
          </a:p>
          <a:p>
            <a:pPr indent="-285750" lvl="1" marL="742950" rtl="0" algn="l">
              <a:spcBef>
                <a:spcPts val="400"/>
              </a:spcBef>
              <a:spcAft>
                <a:spcPts val="0"/>
              </a:spcAft>
              <a:buClr>
                <a:schemeClr val="dk1"/>
              </a:buClr>
              <a:buSzPts val="2000"/>
              <a:buChar char="–"/>
            </a:pPr>
            <a:r>
              <a:rPr lang="en-US" sz="2000"/>
              <a:t>find interface residues in protein complex structures</a:t>
            </a:r>
            <a:endParaRPr/>
          </a:p>
          <a:p>
            <a:pPr indent="-342900" lvl="0" marL="342900" rtl="0" algn="l">
              <a:spcBef>
                <a:spcPts val="400"/>
              </a:spcBef>
              <a:spcAft>
                <a:spcPts val="0"/>
              </a:spcAft>
              <a:buClr>
                <a:schemeClr val="dk1"/>
              </a:buClr>
              <a:buSzPts val="2000"/>
              <a:buChar char="•"/>
            </a:pPr>
            <a:r>
              <a:rPr lang="en-US" sz="2000"/>
              <a:t>HADDOCK (High Ambiguity Driven protein-protein DOCKing) - </a:t>
            </a:r>
            <a:r>
              <a:rPr lang="en-US" sz="2000" u="sng">
                <a:solidFill>
                  <a:schemeClr val="hlink"/>
                </a:solidFill>
                <a:hlinkClick r:id="rId5"/>
              </a:rPr>
              <a:t>http://milou.science.uu.nl/services/HADDOCK2.2/haddock.php</a:t>
            </a:r>
            <a:r>
              <a:rPr lang="en-US" sz="2000"/>
              <a:t> </a:t>
            </a:r>
            <a:endParaRPr/>
          </a:p>
          <a:p>
            <a:pPr indent="-285750" lvl="1" marL="742950" rtl="0" algn="l">
              <a:spcBef>
                <a:spcPts val="400"/>
              </a:spcBef>
              <a:spcAft>
                <a:spcPts val="0"/>
              </a:spcAft>
              <a:buClr>
                <a:schemeClr val="dk1"/>
              </a:buClr>
              <a:buSzPts val="2000"/>
              <a:buChar char="–"/>
            </a:pPr>
            <a:r>
              <a:rPr lang="en-US" sz="2000"/>
              <a:t>information-driven flexible docking approach for the modelling of biomolecular complexes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descr="firstglance_image1.png" id="397" name="Google Shape;397;p61"/>
          <p:cNvPicPr preferRelativeResize="0"/>
          <p:nvPr/>
        </p:nvPicPr>
        <p:blipFill rotWithShape="1">
          <a:blip r:embed="rId3">
            <a:alphaModFix/>
          </a:blip>
          <a:srcRect b="0" l="0" r="0" t="0"/>
          <a:stretch/>
        </p:blipFill>
        <p:spPr>
          <a:xfrm>
            <a:off x="1954804" y="2359494"/>
            <a:ext cx="5234393" cy="4498506"/>
          </a:xfrm>
          <a:prstGeom prst="rect">
            <a:avLst/>
          </a:prstGeom>
          <a:noFill/>
          <a:ln>
            <a:noFill/>
          </a:ln>
        </p:spPr>
      </p:pic>
      <p:sp>
        <p:nvSpPr>
          <p:cNvPr id="398" name="Google Shape;398;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What can I do with a structure?</a:t>
            </a:r>
            <a:br>
              <a:rPr lang="en-US" sz="3959"/>
            </a:br>
            <a:r>
              <a:rPr lang="en-US" sz="3959"/>
              <a:t>Function</a:t>
            </a:r>
            <a:endParaRPr sz="3959"/>
          </a:p>
        </p:txBody>
      </p:sp>
      <p:sp>
        <p:nvSpPr>
          <p:cNvPr id="399" name="Google Shape;399;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ConSurf &amp; ConSurf-DB</a:t>
            </a:r>
            <a:endParaRPr/>
          </a:p>
          <a:p>
            <a:pPr indent="-285750" lvl="1" marL="742950" rtl="0" algn="l">
              <a:spcBef>
                <a:spcPts val="320"/>
              </a:spcBef>
              <a:spcAft>
                <a:spcPts val="0"/>
              </a:spcAft>
              <a:buClr>
                <a:schemeClr val="dk1"/>
              </a:buClr>
              <a:buSzPts val="1600"/>
              <a:buChar char="–"/>
            </a:pPr>
            <a:r>
              <a:rPr lang="en-US" sz="1600" u="sng">
                <a:solidFill>
                  <a:schemeClr val="hlink"/>
                </a:solidFill>
                <a:hlinkClick r:id="rId4"/>
              </a:rPr>
              <a:t>http://consurf.tau.ac.il/</a:t>
            </a:r>
            <a:r>
              <a:rPr lang="en-US" sz="1600"/>
              <a:t> and </a:t>
            </a:r>
            <a:r>
              <a:rPr lang="en-US" sz="1600" u="sng">
                <a:solidFill>
                  <a:schemeClr val="hlink"/>
                </a:solidFill>
                <a:hlinkClick r:id="rId5"/>
              </a:rPr>
              <a:t>http://consurfdb.tau.ac.il/</a:t>
            </a:r>
            <a:r>
              <a:rPr lang="en-US" sz="1600"/>
              <a:t> </a:t>
            </a:r>
            <a:endParaRPr sz="1600"/>
          </a:p>
          <a:p>
            <a:pPr indent="-285750" lvl="1" marL="742950" rtl="0" algn="l">
              <a:spcBef>
                <a:spcPts val="320"/>
              </a:spcBef>
              <a:spcAft>
                <a:spcPts val="0"/>
              </a:spcAft>
              <a:buClr>
                <a:schemeClr val="dk1"/>
              </a:buClr>
              <a:buSzPts val="1600"/>
              <a:buChar char="–"/>
            </a:pPr>
            <a:r>
              <a:rPr lang="en-US" sz="1600"/>
              <a:t>Function based on evolutionary conservation - looking for evolutionarily conserved patches of amino acids in a 3D protein structure is a good way to locate functional sites</a:t>
            </a:r>
            <a:endParaRPr sz="1600"/>
          </a:p>
        </p:txBody>
      </p:sp>
      <p:pic>
        <p:nvPicPr>
          <p:cNvPr descr="Consurf_key_small.gif" id="400" name="Google Shape;400;p61"/>
          <p:cNvPicPr preferRelativeResize="0"/>
          <p:nvPr/>
        </p:nvPicPr>
        <p:blipFill rotWithShape="1">
          <a:blip r:embed="rId6">
            <a:alphaModFix/>
          </a:blip>
          <a:srcRect b="0" l="0" r="0" t="0"/>
          <a:stretch/>
        </p:blipFill>
        <p:spPr>
          <a:xfrm>
            <a:off x="6566018" y="5870488"/>
            <a:ext cx="2312918" cy="7763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Protein structure refresher</a:t>
            </a:r>
            <a:endParaRPr/>
          </a:p>
        </p:txBody>
      </p:sp>
      <p:pic>
        <p:nvPicPr>
          <p:cNvPr descr="03_06.jpg" id="116" name="Google Shape;116;p17"/>
          <p:cNvPicPr preferRelativeResize="0"/>
          <p:nvPr>
            <p:ph idx="1" type="body"/>
          </p:nvPr>
        </p:nvPicPr>
        <p:blipFill rotWithShape="1">
          <a:blip r:embed="rId3">
            <a:alphaModFix/>
          </a:blip>
          <a:srcRect b="0" l="-5578" r="-5578" t="0"/>
          <a:stretch/>
        </p:blipFill>
        <p:spPr>
          <a:xfrm>
            <a:off x="0" y="1586898"/>
            <a:ext cx="9156620" cy="503578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What can I do with a structure?</a:t>
            </a:r>
            <a:br>
              <a:rPr lang="en-US" sz="3959"/>
            </a:br>
            <a:r>
              <a:rPr lang="en-US" sz="3959"/>
              <a:t>Function</a:t>
            </a:r>
            <a:endParaRPr/>
          </a:p>
        </p:txBody>
      </p:sp>
      <p:sp>
        <p:nvSpPr>
          <p:cNvPr id="406" name="Google Shape;406;p62"/>
          <p:cNvSpPr txBox="1"/>
          <p:nvPr>
            <p:ph idx="1" type="body"/>
          </p:nvPr>
        </p:nvSpPr>
        <p:spPr>
          <a:xfrm>
            <a:off x="457200" y="1600200"/>
            <a:ext cx="3289133"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1850"/>
              <a:buChar char="•"/>
            </a:pPr>
            <a:r>
              <a:rPr lang="en-US" sz="1850"/>
              <a:t>ProFunc - </a:t>
            </a:r>
            <a:r>
              <a:rPr lang="en-US" sz="1850" u="sng">
                <a:solidFill>
                  <a:schemeClr val="hlink"/>
                </a:solidFill>
                <a:hlinkClick r:id="rId3"/>
              </a:rPr>
              <a:t>https://www.ebi.ac.uk/thornton-srv/databases/profunc/</a:t>
            </a:r>
            <a:r>
              <a:rPr lang="en-US" sz="1850"/>
              <a:t> </a:t>
            </a:r>
            <a:endParaRPr/>
          </a:p>
          <a:p>
            <a:pPr indent="-285750" lvl="1" marL="742950" rtl="0" algn="l">
              <a:lnSpc>
                <a:spcPct val="80000"/>
              </a:lnSpc>
              <a:spcBef>
                <a:spcPts val="370"/>
              </a:spcBef>
              <a:spcAft>
                <a:spcPts val="0"/>
              </a:spcAft>
              <a:buClr>
                <a:schemeClr val="dk1"/>
              </a:buClr>
              <a:buSzPts val="1850"/>
              <a:buChar char="–"/>
            </a:pPr>
            <a:r>
              <a:rPr lang="en-US" sz="1850"/>
              <a:t>prediction of protein function from 3D structure</a:t>
            </a:r>
            <a:endParaRPr/>
          </a:p>
          <a:p>
            <a:pPr indent="-285750" lvl="1" marL="742950" rtl="0" algn="l">
              <a:lnSpc>
                <a:spcPct val="80000"/>
              </a:lnSpc>
              <a:spcBef>
                <a:spcPts val="370"/>
              </a:spcBef>
              <a:spcAft>
                <a:spcPts val="0"/>
              </a:spcAft>
              <a:buClr>
                <a:schemeClr val="dk1"/>
              </a:buClr>
              <a:buSzPts val="1850"/>
              <a:buChar char="–"/>
            </a:pPr>
            <a:r>
              <a:rPr lang="en-US" sz="1850"/>
              <a:t>uses a series of methods, including fold matching, residue conservation, surface cleft analysis, and functional 3D templates, to identify both the protein's likely active site and possible homologues in the PDB</a:t>
            </a:r>
            <a:endParaRPr sz="1850"/>
          </a:p>
        </p:txBody>
      </p:sp>
      <p:pic>
        <p:nvPicPr>
          <p:cNvPr descr="profunc.jpg" id="407" name="Google Shape;407;p62"/>
          <p:cNvPicPr preferRelativeResize="0"/>
          <p:nvPr/>
        </p:nvPicPr>
        <p:blipFill rotWithShape="1">
          <a:blip r:embed="rId4">
            <a:alphaModFix/>
          </a:blip>
          <a:srcRect b="0" l="0" r="0" t="0"/>
          <a:stretch/>
        </p:blipFill>
        <p:spPr>
          <a:xfrm>
            <a:off x="3746333" y="1600200"/>
            <a:ext cx="5397667" cy="4048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What can I do with a structure?</a:t>
            </a:r>
            <a:br>
              <a:rPr lang="en-US" sz="3959"/>
            </a:br>
            <a:r>
              <a:rPr lang="en-US" sz="3959"/>
              <a:t>Disease phenotypes</a:t>
            </a:r>
            <a:endParaRPr sz="3959"/>
          </a:p>
        </p:txBody>
      </p:sp>
      <p:sp>
        <p:nvSpPr>
          <p:cNvPr id="413" name="Google Shape;413;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SAAPdap - </a:t>
            </a:r>
            <a:r>
              <a:rPr lang="en-US" u="sng">
                <a:solidFill>
                  <a:schemeClr val="hlink"/>
                </a:solidFill>
                <a:hlinkClick r:id="rId3"/>
              </a:rPr>
              <a:t>http://www.bioinf.org.uk/saap/dap/</a:t>
            </a:r>
            <a:r>
              <a:rPr lang="en-US"/>
              <a:t> </a:t>
            </a:r>
            <a:endParaRPr/>
          </a:p>
          <a:p>
            <a:pPr indent="-285750" lvl="1" marL="742950" rtl="0" algn="l">
              <a:spcBef>
                <a:spcPts val="560"/>
              </a:spcBef>
              <a:spcAft>
                <a:spcPts val="0"/>
              </a:spcAft>
              <a:buClr>
                <a:schemeClr val="dk1"/>
              </a:buClr>
              <a:buSzPts val="2800"/>
              <a:buChar char="–"/>
            </a:pPr>
            <a:r>
              <a:rPr lang="en-US"/>
              <a:t>likely structural effects of a mutation</a:t>
            </a:r>
            <a:endParaRPr/>
          </a:p>
          <a:p>
            <a:pPr indent="-342900" lvl="0" marL="342900" rtl="0" algn="l">
              <a:spcBef>
                <a:spcPts val="640"/>
              </a:spcBef>
              <a:spcAft>
                <a:spcPts val="0"/>
              </a:spcAft>
              <a:buClr>
                <a:schemeClr val="dk1"/>
              </a:buClr>
              <a:buSzPts val="3200"/>
              <a:buChar char="•"/>
            </a:pPr>
            <a:r>
              <a:rPr lang="en-US"/>
              <a:t>Ensembl Variant Effect Predictor (VEP) - </a:t>
            </a:r>
            <a:r>
              <a:rPr lang="en-US" u="sng">
                <a:solidFill>
                  <a:schemeClr val="hlink"/>
                </a:solidFill>
                <a:hlinkClick r:id="rId4"/>
              </a:rPr>
              <a:t>https://www.ensembl.org/info/docs/tools/vep/index.html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Machine Learning is changing everything…</a:t>
            </a:r>
            <a:endParaRPr sz="3200"/>
          </a:p>
        </p:txBody>
      </p:sp>
      <p:pic>
        <p:nvPicPr>
          <p:cNvPr descr="https___blogs-images.forbes.com_allbusiness_files_2018_10_machine-learning-1200x808.jpg" id="419" name="Google Shape;419;p64"/>
          <p:cNvPicPr preferRelativeResize="0"/>
          <p:nvPr>
            <p:ph idx="1" type="body"/>
          </p:nvPr>
        </p:nvPicPr>
        <p:blipFill rotWithShape="1">
          <a:blip r:embed="rId3">
            <a:alphaModFix/>
          </a:blip>
          <a:srcRect b="0" l="-11652" r="-11652" t="0"/>
          <a:stretch/>
        </p:blipFill>
        <p:spPr>
          <a:xfrm>
            <a:off x="457200" y="1600200"/>
            <a:ext cx="8229600" cy="4525963"/>
          </a:xfrm>
          <a:prstGeom prst="rect">
            <a:avLst/>
          </a:prstGeom>
          <a:noFill/>
          <a:ln>
            <a:noFill/>
          </a:ln>
        </p:spPr>
      </p:pic>
      <p:sp>
        <p:nvSpPr>
          <p:cNvPr id="420" name="Google Shape;420;p64"/>
          <p:cNvSpPr txBox="1"/>
          <p:nvPr/>
        </p:nvSpPr>
        <p:spPr>
          <a:xfrm>
            <a:off x="1655294" y="6302425"/>
            <a:ext cx="583341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…but we won’t go there today as it is still a wild wild west…</a:t>
            </a:r>
            <a:endParaRPr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4" name="Shape 424"/>
        <p:cNvGrpSpPr/>
        <p:nvPr/>
      </p:nvGrpSpPr>
      <p:grpSpPr>
        <a:xfrm>
          <a:off x="0" y="0"/>
          <a:ext cx="0" cy="0"/>
          <a:chOff x="0" y="0"/>
          <a:chExt cx="0" cy="0"/>
        </a:xfrm>
      </p:grpSpPr>
      <p:pic>
        <p:nvPicPr>
          <p:cNvPr descr="5ta3.pdb1-500.jpg" id="425" name="Google Shape;425;p65"/>
          <p:cNvPicPr preferRelativeResize="0"/>
          <p:nvPr/>
        </p:nvPicPr>
        <p:blipFill rotWithShape="1">
          <a:blip r:embed="rId3">
            <a:alphaModFix/>
          </a:blip>
          <a:srcRect b="0" l="0" r="0" t="0"/>
          <a:stretch/>
        </p:blipFill>
        <p:spPr>
          <a:xfrm>
            <a:off x="3518941" y="1232941"/>
            <a:ext cx="5625060" cy="5625060"/>
          </a:xfrm>
          <a:prstGeom prst="rect">
            <a:avLst/>
          </a:prstGeom>
          <a:noFill/>
          <a:ln>
            <a:noFill/>
          </a:ln>
        </p:spPr>
      </p:pic>
      <p:sp>
        <p:nvSpPr>
          <p:cNvPr id="426" name="Google Shape;426;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Intermission! Largest structure</a:t>
            </a:r>
            <a:endParaRPr/>
          </a:p>
        </p:txBody>
      </p:sp>
      <p:sp>
        <p:nvSpPr>
          <p:cNvPr id="427" name="Google Shape;427;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5TA3 - 39,852 amino acids</a:t>
            </a:r>
            <a:endParaRPr/>
          </a:p>
          <a:p>
            <a:pPr indent="-342900" lvl="0" marL="342900" rtl="0" algn="l">
              <a:spcBef>
                <a:spcPts val="640"/>
              </a:spcBef>
              <a:spcAft>
                <a:spcPts val="0"/>
              </a:spcAft>
              <a:buClr>
                <a:schemeClr val="dk1"/>
              </a:buClr>
              <a:buSzPts val="3200"/>
              <a:buChar char="•"/>
            </a:pPr>
            <a:r>
              <a:rPr lang="en-US"/>
              <a:t>RYR1 by Cryo-EM at 4.4 Å</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pic>
        <p:nvPicPr>
          <p:cNvPr descr="figure1.png" id="432" name="Google Shape;432;p66"/>
          <p:cNvPicPr preferRelativeResize="0"/>
          <p:nvPr/>
        </p:nvPicPr>
        <p:blipFill rotWithShape="1">
          <a:blip r:embed="rId3">
            <a:alphaModFix/>
          </a:blip>
          <a:srcRect b="0" l="0" r="0" t="0"/>
          <a:stretch/>
        </p:blipFill>
        <p:spPr>
          <a:xfrm>
            <a:off x="127000" y="1696361"/>
            <a:ext cx="5815966" cy="2318078"/>
          </a:xfrm>
          <a:prstGeom prst="rect">
            <a:avLst/>
          </a:prstGeom>
          <a:noFill/>
          <a:ln>
            <a:noFill/>
          </a:ln>
        </p:spPr>
      </p:pic>
      <p:sp>
        <p:nvSpPr>
          <p:cNvPr id="433" name="Google Shape;433;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The Holy Grail of structural biology – structure prediction from sequence</a:t>
            </a:r>
            <a:endParaRPr sz="3959"/>
          </a:p>
        </p:txBody>
      </p:sp>
      <p:pic>
        <p:nvPicPr>
          <p:cNvPr descr="Target3dsmRib_354predictedModels_CASP8.jpg" id="434" name="Google Shape;434;p66"/>
          <p:cNvPicPr preferRelativeResize="0"/>
          <p:nvPr/>
        </p:nvPicPr>
        <p:blipFill rotWithShape="1">
          <a:blip r:embed="rId4">
            <a:alphaModFix/>
          </a:blip>
          <a:srcRect b="0" l="0" r="0" t="0"/>
          <a:stretch/>
        </p:blipFill>
        <p:spPr>
          <a:xfrm>
            <a:off x="5486400" y="3791712"/>
            <a:ext cx="3657600" cy="3066288"/>
          </a:xfrm>
          <a:prstGeom prst="rect">
            <a:avLst/>
          </a:prstGeom>
          <a:noFill/>
          <a:ln>
            <a:noFill/>
          </a:ln>
        </p:spPr>
      </p:pic>
      <p:sp>
        <p:nvSpPr>
          <p:cNvPr id="435" name="Google Shape;435;p66"/>
          <p:cNvSpPr txBox="1"/>
          <p:nvPr/>
        </p:nvSpPr>
        <p:spPr>
          <a:xfrm>
            <a:off x="127000" y="4320625"/>
            <a:ext cx="448823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CASP – Critical Assessment of techniques for protein Structure Prediction</a:t>
            </a:r>
            <a:endParaRPr sz="1800">
              <a:solidFill>
                <a:schemeClr val="dk1"/>
              </a:solidFill>
              <a:latin typeface="Calibri"/>
              <a:ea typeface="Calibri"/>
              <a:cs typeface="Calibri"/>
              <a:sym typeface="Calibri"/>
            </a:endParaRPr>
          </a:p>
        </p:txBody>
      </p:sp>
      <p:pic>
        <p:nvPicPr>
          <p:cNvPr descr="casp12.gif" id="436" name="Google Shape;436;p66"/>
          <p:cNvPicPr preferRelativeResize="0"/>
          <p:nvPr/>
        </p:nvPicPr>
        <p:blipFill rotWithShape="1">
          <a:blip r:embed="rId5">
            <a:alphaModFix/>
          </a:blip>
          <a:srcRect b="0" l="0" r="0" t="0"/>
          <a:stretch/>
        </p:blipFill>
        <p:spPr>
          <a:xfrm>
            <a:off x="2979496" y="4660438"/>
            <a:ext cx="2209800" cy="2095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Structure is more conserved than sequence</a:t>
            </a:r>
            <a:endParaRPr sz="3200"/>
          </a:p>
        </p:txBody>
      </p:sp>
      <p:pic>
        <p:nvPicPr>
          <p:cNvPr descr="modeling-1.png" id="442" name="Google Shape;442;p67"/>
          <p:cNvPicPr preferRelativeResize="0"/>
          <p:nvPr>
            <p:ph idx="1" type="body"/>
          </p:nvPr>
        </p:nvPicPr>
        <p:blipFill rotWithShape="1">
          <a:blip r:embed="rId3">
            <a:alphaModFix/>
          </a:blip>
          <a:srcRect b="0" l="36" r="1894" t="0"/>
          <a:stretch/>
        </p:blipFill>
        <p:spPr>
          <a:xfrm>
            <a:off x="1966275" y="1600200"/>
            <a:ext cx="5211451" cy="45259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descr="2000px-Tree_of_life_SVG.svg.png" id="447" name="Google Shape;447;p68"/>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3200"/>
              <a:buFont typeface="Calibri"/>
              <a:buNone/>
            </a:pPr>
            <a:r>
              <a:rPr lang="en-US" sz="3200">
                <a:solidFill>
                  <a:srgbClr val="000000"/>
                </a:solidFill>
              </a:rPr>
              <a:t>Structure is more conserved than sequence</a:t>
            </a:r>
            <a:endParaRPr/>
          </a:p>
        </p:txBody>
      </p:sp>
      <p:pic>
        <p:nvPicPr>
          <p:cNvPr descr="grishin_fig1_lg.gif" id="453" name="Google Shape;453;p69"/>
          <p:cNvPicPr preferRelativeResize="0"/>
          <p:nvPr>
            <p:ph idx="1" type="body"/>
          </p:nvPr>
        </p:nvPicPr>
        <p:blipFill rotWithShape="1">
          <a:blip r:embed="rId3">
            <a:alphaModFix/>
          </a:blip>
          <a:srcRect b="0" l="-1717" r="404" t="0"/>
          <a:stretch/>
        </p:blipFill>
        <p:spPr>
          <a:xfrm>
            <a:off x="457200" y="1600200"/>
            <a:ext cx="8060827" cy="452596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Hypothesis</a:t>
            </a:r>
            <a:endParaRPr/>
          </a:p>
        </p:txBody>
      </p:sp>
      <p:sp>
        <p:nvSpPr>
          <p:cNvPr id="459" name="Google Shape;459;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Conserved structure and function can encompass an “</a:t>
            </a:r>
            <a:r>
              <a:rPr i="1" lang="en-US"/>
              <a:t>ensemble</a:t>
            </a:r>
            <a:r>
              <a:rPr lang="en-US"/>
              <a:t>” of related sequences</a:t>
            </a:r>
            <a:endParaRPr/>
          </a:p>
          <a:p>
            <a:pPr indent="-342900" lvl="0" marL="342900" rtl="0" algn="l">
              <a:lnSpc>
                <a:spcPct val="90000"/>
              </a:lnSpc>
              <a:spcBef>
                <a:spcPts val="640"/>
              </a:spcBef>
              <a:spcAft>
                <a:spcPts val="0"/>
              </a:spcAft>
              <a:buClr>
                <a:schemeClr val="dk1"/>
              </a:buClr>
              <a:buSzPts val="3200"/>
              <a:buChar char="•"/>
            </a:pPr>
            <a:r>
              <a:rPr lang="en-US"/>
              <a:t>Can we </a:t>
            </a:r>
            <a:r>
              <a:rPr i="1" lang="en-US"/>
              <a:t>predict</a:t>
            </a:r>
            <a:r>
              <a:rPr lang="en-US"/>
              <a:t> structure and function from a sequence ensemble?</a:t>
            </a:r>
            <a:endParaRPr/>
          </a:p>
          <a:p>
            <a:pPr indent="-342900" lvl="0" marL="342900" rtl="0" algn="l">
              <a:lnSpc>
                <a:spcPct val="90000"/>
              </a:lnSpc>
              <a:spcBef>
                <a:spcPts val="640"/>
              </a:spcBef>
              <a:spcAft>
                <a:spcPts val="0"/>
              </a:spcAft>
              <a:buClr>
                <a:schemeClr val="dk1"/>
              </a:buClr>
              <a:buSzPts val="3200"/>
              <a:buChar char="•"/>
            </a:pPr>
            <a:r>
              <a:rPr lang="en-US"/>
              <a:t>What </a:t>
            </a:r>
            <a:r>
              <a:rPr i="1" lang="en-US"/>
              <a:t>principles</a:t>
            </a:r>
            <a:r>
              <a:rPr lang="en-US"/>
              <a:t> govern conservation beyond sequence?</a:t>
            </a:r>
            <a:endParaRPr/>
          </a:p>
          <a:p>
            <a:pPr indent="-342900" lvl="0" marL="342900" rtl="0" algn="l">
              <a:lnSpc>
                <a:spcPct val="90000"/>
              </a:lnSpc>
              <a:spcBef>
                <a:spcPts val="640"/>
              </a:spcBef>
              <a:spcAft>
                <a:spcPts val="0"/>
              </a:spcAft>
              <a:buClr>
                <a:schemeClr val="dk1"/>
              </a:buClr>
              <a:buSzPts val="3200"/>
              <a:buChar char="•"/>
            </a:pPr>
            <a:r>
              <a:rPr lang="en-US"/>
              <a:t>What is the </a:t>
            </a:r>
            <a:r>
              <a:rPr i="1" lang="en-US"/>
              <a:t>minimum sufficient information </a:t>
            </a:r>
            <a:r>
              <a:rPr lang="en-US"/>
              <a:t>to uniquely describe a protein fold or function?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Coevolution</a:t>
            </a:r>
            <a:endParaRPr/>
          </a:p>
        </p:txBody>
      </p:sp>
      <p:pic>
        <p:nvPicPr>
          <p:cNvPr descr="Agraceum-Xanthopan-High-resolution.jpg" id="465" name="Google Shape;465;p71"/>
          <p:cNvPicPr preferRelativeResize="0"/>
          <p:nvPr/>
        </p:nvPicPr>
        <p:blipFill rotWithShape="1">
          <a:blip r:embed="rId3">
            <a:alphaModFix/>
          </a:blip>
          <a:srcRect b="0" l="0" r="0" t="0"/>
          <a:stretch/>
        </p:blipFill>
        <p:spPr>
          <a:xfrm>
            <a:off x="1869622" y="1318728"/>
            <a:ext cx="5404757" cy="52849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descr="Human_alcohol_dehydrogenase.png" id="121" name="Google Shape;121;p18"/>
          <p:cNvPicPr preferRelativeResize="0"/>
          <p:nvPr/>
        </p:nvPicPr>
        <p:blipFill rotWithShape="1">
          <a:blip r:embed="rId3">
            <a:alphaModFix/>
          </a:blip>
          <a:srcRect b="0" l="0" r="0" t="0"/>
          <a:stretch/>
        </p:blipFill>
        <p:spPr>
          <a:xfrm>
            <a:off x="0" y="495300"/>
            <a:ext cx="9144000" cy="586338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Co-evolutionary signal carries information</a:t>
            </a:r>
            <a:endParaRPr sz="3959"/>
          </a:p>
        </p:txBody>
      </p:sp>
      <p:pic>
        <p:nvPicPr>
          <p:cNvPr descr="nbt.2419-F1.jpg" id="471" name="Google Shape;471;p72"/>
          <p:cNvPicPr preferRelativeResize="0"/>
          <p:nvPr>
            <p:ph idx="1" type="body"/>
          </p:nvPr>
        </p:nvPicPr>
        <p:blipFill rotWithShape="1">
          <a:blip r:embed="rId3">
            <a:alphaModFix/>
          </a:blip>
          <a:srcRect b="46141" l="-8816" r="-8816" t="0"/>
          <a:stretch/>
        </p:blipFill>
        <p:spPr>
          <a:xfrm>
            <a:off x="457200" y="2210191"/>
            <a:ext cx="8229600" cy="2437618"/>
          </a:xfrm>
          <a:prstGeom prst="rect">
            <a:avLst/>
          </a:prstGeom>
          <a:noFill/>
          <a:ln>
            <a:noFill/>
          </a:ln>
        </p:spPr>
      </p:pic>
      <p:sp>
        <p:nvSpPr>
          <p:cNvPr id="472" name="Google Shape;472;p72"/>
          <p:cNvSpPr/>
          <p:nvPr/>
        </p:nvSpPr>
        <p:spPr>
          <a:xfrm>
            <a:off x="987746" y="2104727"/>
            <a:ext cx="376284" cy="376264"/>
          </a:xfrm>
          <a:prstGeom prst="rect">
            <a:avLst/>
          </a:prstGeom>
          <a:solidFill>
            <a:schemeClr val="lt1"/>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Co-evolutionary signal carries information</a:t>
            </a:r>
            <a:endParaRPr sz="3959"/>
          </a:p>
        </p:txBody>
      </p:sp>
      <p:pic>
        <p:nvPicPr>
          <p:cNvPr descr="nbt.2419-F4.jpg" id="478" name="Google Shape;478;p73"/>
          <p:cNvPicPr preferRelativeResize="0"/>
          <p:nvPr>
            <p:ph idx="1" type="body"/>
          </p:nvPr>
        </p:nvPicPr>
        <p:blipFill rotWithShape="1">
          <a:blip r:embed="rId3">
            <a:alphaModFix/>
          </a:blip>
          <a:srcRect b="11568" l="-225" r="51033" t="5126"/>
          <a:stretch/>
        </p:blipFill>
        <p:spPr>
          <a:xfrm>
            <a:off x="2350395" y="1516041"/>
            <a:ext cx="4443211" cy="52176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Thanks to cheap DNA sequencing!</a:t>
            </a:r>
            <a:endParaRPr/>
          </a:p>
        </p:txBody>
      </p:sp>
      <p:pic>
        <p:nvPicPr>
          <p:cNvPr descr="gb-2012-13-6-160-1-l.jpg" id="484" name="Google Shape;484;p74"/>
          <p:cNvPicPr preferRelativeResize="0"/>
          <p:nvPr>
            <p:ph idx="1" type="body"/>
          </p:nvPr>
        </p:nvPicPr>
        <p:blipFill rotWithShape="1">
          <a:blip r:embed="rId3">
            <a:alphaModFix/>
          </a:blip>
          <a:srcRect b="72065" l="15306" r="16395" t="1194"/>
          <a:stretch/>
        </p:blipFill>
        <p:spPr>
          <a:xfrm>
            <a:off x="457200" y="1751978"/>
            <a:ext cx="8229600" cy="49753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pic>
        <p:nvPicPr>
          <p:cNvPr descr="Screen Shot 2017-05-15 at 21.20.51.png" id="489" name="Google Shape;489;p75"/>
          <p:cNvPicPr preferRelativeResize="0"/>
          <p:nvPr/>
        </p:nvPicPr>
        <p:blipFill rotWithShape="1">
          <a:blip r:embed="rId3">
            <a:alphaModFix/>
          </a:blip>
          <a:srcRect b="0" l="0" r="0" t="0"/>
          <a:stretch/>
        </p:blipFill>
        <p:spPr>
          <a:xfrm>
            <a:off x="0" y="394590"/>
            <a:ext cx="9144000" cy="606882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pic>
        <p:nvPicPr>
          <p:cNvPr descr="Screen Shot 2017-05-15 at 21.21.03.png" id="494" name="Google Shape;494;p76"/>
          <p:cNvPicPr preferRelativeResize="0"/>
          <p:nvPr/>
        </p:nvPicPr>
        <p:blipFill rotWithShape="1">
          <a:blip r:embed="rId3">
            <a:alphaModFix/>
          </a:blip>
          <a:srcRect b="0" l="0" r="0" t="0"/>
          <a:stretch/>
        </p:blipFill>
        <p:spPr>
          <a:xfrm>
            <a:off x="4268011" y="0"/>
            <a:ext cx="607979" cy="6858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How to score co-evolution?</a:t>
            </a:r>
            <a:endParaRPr/>
          </a:p>
        </p:txBody>
      </p:sp>
      <p:pic>
        <p:nvPicPr>
          <p:cNvPr descr="gb-2012-13-6-160-1-l.jpg" id="500" name="Google Shape;500;p77"/>
          <p:cNvPicPr preferRelativeResize="0"/>
          <p:nvPr>
            <p:ph idx="1" type="body"/>
          </p:nvPr>
        </p:nvPicPr>
        <p:blipFill rotWithShape="1">
          <a:blip r:embed="rId3">
            <a:alphaModFix/>
          </a:blip>
          <a:srcRect b="29333" l="8128" r="6264" t="33961"/>
          <a:stretch/>
        </p:blipFill>
        <p:spPr>
          <a:xfrm>
            <a:off x="586643" y="1580582"/>
            <a:ext cx="7970809" cy="527741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Causative vs transitive correlations</a:t>
            </a:r>
            <a:br>
              <a:rPr lang="en-US" sz="3959"/>
            </a:br>
            <a:r>
              <a:rPr lang="en-US" sz="3959"/>
              <a:t>(inverse Ising problem)</a:t>
            </a:r>
            <a:endParaRPr sz="3959"/>
          </a:p>
        </p:txBody>
      </p:sp>
      <p:pic>
        <p:nvPicPr>
          <p:cNvPr descr="nbt.2419-F2.jpg" id="506" name="Google Shape;506;p78"/>
          <p:cNvPicPr preferRelativeResize="0"/>
          <p:nvPr/>
        </p:nvPicPr>
        <p:blipFill rotWithShape="1">
          <a:blip r:embed="rId3">
            <a:alphaModFix/>
          </a:blip>
          <a:srcRect b="0" l="6860" r="0" t="81687"/>
          <a:stretch/>
        </p:blipFill>
        <p:spPr>
          <a:xfrm>
            <a:off x="543216" y="1777158"/>
            <a:ext cx="8057568" cy="368273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Various methods</a:t>
            </a:r>
            <a:endParaRPr/>
          </a:p>
        </p:txBody>
      </p:sp>
      <p:sp>
        <p:nvSpPr>
          <p:cNvPr id="512" name="Google Shape;512;p79"/>
          <p:cNvSpPr txBox="1"/>
          <p:nvPr>
            <p:ph idx="1" type="body"/>
          </p:nvPr>
        </p:nvSpPr>
        <p:spPr>
          <a:xfrm>
            <a:off x="457200" y="1600200"/>
            <a:ext cx="8229600" cy="4935944"/>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80"/>
              <a:buChar char="•"/>
            </a:pPr>
            <a:r>
              <a:rPr lang="en-US" sz="2480"/>
              <a:t>Correlation coefficients (e.g. Pearson’s)</a:t>
            </a:r>
            <a:endParaRPr/>
          </a:p>
          <a:p>
            <a:pPr indent="-342900" lvl="0" marL="342900" rtl="0" algn="l">
              <a:lnSpc>
                <a:spcPct val="80000"/>
              </a:lnSpc>
              <a:spcBef>
                <a:spcPts val="496"/>
              </a:spcBef>
              <a:spcAft>
                <a:spcPts val="0"/>
              </a:spcAft>
              <a:buClr>
                <a:schemeClr val="dk1"/>
              </a:buClr>
              <a:buSzPts val="2480"/>
              <a:buChar char="•"/>
            </a:pPr>
            <a:r>
              <a:rPr lang="en-US" sz="2480"/>
              <a:t>Difference between observed and expected patterns of data distribution (OMES)</a:t>
            </a:r>
            <a:endParaRPr/>
          </a:p>
          <a:p>
            <a:pPr indent="-342900" lvl="0" marL="342900" rtl="0" algn="l">
              <a:lnSpc>
                <a:spcPct val="80000"/>
              </a:lnSpc>
              <a:spcBef>
                <a:spcPts val="496"/>
              </a:spcBef>
              <a:spcAft>
                <a:spcPts val="0"/>
              </a:spcAft>
              <a:buClr>
                <a:schemeClr val="dk1"/>
              </a:buClr>
              <a:buSzPts val="2480"/>
              <a:buChar char="•"/>
            </a:pPr>
            <a:r>
              <a:rPr lang="en-US" sz="2480"/>
              <a:t>Mutual information based (various)</a:t>
            </a:r>
            <a:endParaRPr/>
          </a:p>
          <a:p>
            <a:pPr indent="-342900" lvl="0" marL="342900" rtl="0" algn="l">
              <a:lnSpc>
                <a:spcPct val="80000"/>
              </a:lnSpc>
              <a:spcBef>
                <a:spcPts val="496"/>
              </a:spcBef>
              <a:spcAft>
                <a:spcPts val="0"/>
              </a:spcAft>
              <a:buClr>
                <a:schemeClr val="dk1"/>
              </a:buClr>
              <a:buSzPts val="2480"/>
              <a:buChar char="•"/>
            </a:pPr>
            <a:r>
              <a:rPr lang="en-US" sz="2480"/>
              <a:t>Alignment perturbation (e.g. statistical coupling analysis – SCA)</a:t>
            </a:r>
            <a:endParaRPr/>
          </a:p>
          <a:p>
            <a:pPr indent="-342900" lvl="0" marL="342900" rtl="0" algn="l">
              <a:lnSpc>
                <a:spcPct val="80000"/>
              </a:lnSpc>
              <a:spcBef>
                <a:spcPts val="496"/>
              </a:spcBef>
              <a:spcAft>
                <a:spcPts val="0"/>
              </a:spcAft>
              <a:buClr>
                <a:schemeClr val="dk1"/>
              </a:buClr>
              <a:buSzPts val="2480"/>
              <a:buChar char="•"/>
            </a:pPr>
            <a:r>
              <a:rPr lang="en-US" sz="2480"/>
              <a:t>New generation of global methods:</a:t>
            </a:r>
            <a:endParaRPr/>
          </a:p>
          <a:p>
            <a:pPr indent="-285750" lvl="1" marL="742950" rtl="0" algn="l">
              <a:lnSpc>
                <a:spcPct val="80000"/>
              </a:lnSpc>
              <a:spcBef>
                <a:spcPts val="434"/>
              </a:spcBef>
              <a:spcAft>
                <a:spcPts val="0"/>
              </a:spcAft>
              <a:buClr>
                <a:schemeClr val="dk1"/>
              </a:buClr>
              <a:buSzPts val="2170"/>
              <a:buChar char="–"/>
            </a:pPr>
            <a:r>
              <a:rPr lang="en-US" sz="2170"/>
              <a:t>Protein sparse inverse covariance (PSICOV)</a:t>
            </a:r>
            <a:endParaRPr/>
          </a:p>
          <a:p>
            <a:pPr indent="-285750" lvl="1" marL="742950" rtl="0" algn="l">
              <a:lnSpc>
                <a:spcPct val="80000"/>
              </a:lnSpc>
              <a:spcBef>
                <a:spcPts val="434"/>
              </a:spcBef>
              <a:spcAft>
                <a:spcPts val="0"/>
              </a:spcAft>
              <a:buClr>
                <a:schemeClr val="dk1"/>
              </a:buClr>
              <a:buSzPts val="2170"/>
              <a:buChar char="–"/>
            </a:pPr>
            <a:r>
              <a:rPr lang="en-US" sz="2170"/>
              <a:t>Direct coupling analysis / direct information (DCA/DI)</a:t>
            </a:r>
            <a:endParaRPr/>
          </a:p>
          <a:p>
            <a:pPr indent="-228600" lvl="2" marL="1143000" rtl="0" algn="l">
              <a:lnSpc>
                <a:spcPct val="80000"/>
              </a:lnSpc>
              <a:spcBef>
                <a:spcPts val="372"/>
              </a:spcBef>
              <a:spcAft>
                <a:spcPts val="0"/>
              </a:spcAft>
              <a:buClr>
                <a:schemeClr val="dk1"/>
              </a:buClr>
              <a:buSzPts val="1860"/>
              <a:buChar char="•"/>
            </a:pPr>
            <a:r>
              <a:rPr lang="en-US" sz="1860"/>
              <a:t>Mean-field approximation (mfDCA)</a:t>
            </a:r>
            <a:endParaRPr/>
          </a:p>
          <a:p>
            <a:pPr indent="-228600" lvl="2" marL="1143000" rtl="0" algn="l">
              <a:lnSpc>
                <a:spcPct val="80000"/>
              </a:lnSpc>
              <a:spcBef>
                <a:spcPts val="372"/>
              </a:spcBef>
              <a:spcAft>
                <a:spcPts val="0"/>
              </a:spcAft>
              <a:buClr>
                <a:schemeClr val="dk1"/>
              </a:buClr>
              <a:buSzPts val="1860"/>
              <a:buChar char="•"/>
            </a:pPr>
            <a:r>
              <a:rPr lang="en-US" sz="1860"/>
              <a:t>Pseudo-likelihood maximisation (plmDCA, GREMLIN)</a:t>
            </a:r>
            <a:endParaRPr/>
          </a:p>
          <a:p>
            <a:pPr indent="-228600" lvl="2" marL="1143000" rtl="0" algn="l">
              <a:lnSpc>
                <a:spcPct val="80000"/>
              </a:lnSpc>
              <a:spcBef>
                <a:spcPts val="372"/>
              </a:spcBef>
              <a:spcAft>
                <a:spcPts val="0"/>
              </a:spcAft>
              <a:buClr>
                <a:schemeClr val="dk1"/>
              </a:buClr>
              <a:buSzPts val="1860"/>
              <a:buChar char="•"/>
            </a:pPr>
            <a:r>
              <a:rPr lang="en-US" sz="1860"/>
              <a:t>Gaussian approximation (gDCA)</a:t>
            </a:r>
            <a:endParaRPr sz="1860"/>
          </a:p>
          <a:p>
            <a:pPr indent="-342900" lvl="0" marL="342900" rtl="0" algn="l">
              <a:lnSpc>
                <a:spcPct val="80000"/>
              </a:lnSpc>
              <a:spcBef>
                <a:spcPts val="496"/>
              </a:spcBef>
              <a:spcAft>
                <a:spcPts val="0"/>
              </a:spcAft>
              <a:buClr>
                <a:schemeClr val="dk1"/>
              </a:buClr>
              <a:buSzPts val="2480"/>
              <a:buChar char="•"/>
            </a:pPr>
            <a:r>
              <a:rPr lang="en-US" sz="2480"/>
              <a:t>Machine Learning based approaches</a:t>
            </a:r>
            <a:endParaRPr/>
          </a:p>
          <a:p>
            <a:pPr indent="-285750" lvl="1" marL="742950" rtl="0" algn="l">
              <a:lnSpc>
                <a:spcPct val="80000"/>
              </a:lnSpc>
              <a:spcBef>
                <a:spcPts val="434"/>
              </a:spcBef>
              <a:spcAft>
                <a:spcPts val="0"/>
              </a:spcAft>
              <a:buClr>
                <a:schemeClr val="dk1"/>
              </a:buClr>
              <a:buSzPts val="2170"/>
              <a:buChar char="–"/>
            </a:pPr>
            <a:r>
              <a:rPr lang="en-US" sz="2170"/>
              <a:t>CNNs, ResNets, AlphaFold</a:t>
            </a:r>
            <a:endParaRPr sz="217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Early success story: membrane protein structure prediction</a:t>
            </a:r>
            <a:endParaRPr sz="3959"/>
          </a:p>
        </p:txBody>
      </p:sp>
      <p:pic>
        <p:nvPicPr>
          <p:cNvPr descr="nbt.2419-F3.jpg" id="518" name="Google Shape;518;p80"/>
          <p:cNvPicPr preferRelativeResize="0"/>
          <p:nvPr>
            <p:ph idx="1" type="body"/>
          </p:nvPr>
        </p:nvPicPr>
        <p:blipFill rotWithShape="1">
          <a:blip r:embed="rId3">
            <a:alphaModFix/>
          </a:blip>
          <a:srcRect b="0" l="-2284" r="-2168" t="38240"/>
          <a:stretch/>
        </p:blipFill>
        <p:spPr>
          <a:xfrm>
            <a:off x="2059872" y="1487873"/>
            <a:ext cx="5024257" cy="525678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pic>
        <p:nvPicPr>
          <p:cNvPr descr="F3.large.jpg" id="523" name="Google Shape;523;p81"/>
          <p:cNvPicPr preferRelativeResize="0"/>
          <p:nvPr/>
        </p:nvPicPr>
        <p:blipFill rotWithShape="1">
          <a:blip r:embed="rId3">
            <a:alphaModFix/>
          </a:blip>
          <a:srcRect b="32387" l="0" r="0" t="0"/>
          <a:stretch/>
        </p:blipFill>
        <p:spPr>
          <a:xfrm>
            <a:off x="339275" y="156952"/>
            <a:ext cx="8465451" cy="6544096"/>
          </a:xfrm>
          <a:prstGeom prst="rect">
            <a:avLst/>
          </a:prstGeom>
          <a:noFill/>
          <a:ln>
            <a:noFill/>
          </a:ln>
        </p:spPr>
      </p:pic>
      <p:sp>
        <p:nvSpPr>
          <p:cNvPr id="524" name="Google Shape;524;p81"/>
          <p:cNvSpPr/>
          <p:nvPr/>
        </p:nvSpPr>
        <p:spPr>
          <a:xfrm>
            <a:off x="446837" y="156952"/>
            <a:ext cx="317490" cy="254587"/>
          </a:xfrm>
          <a:prstGeom prst="rect">
            <a:avLst/>
          </a:prstGeom>
          <a:solidFill>
            <a:schemeClr val="lt1"/>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descr="Pymol_8_view.png" id="126" name="Google Shape;126;p19"/>
          <p:cNvPicPr preferRelativeResize="0"/>
          <p:nvPr/>
        </p:nvPicPr>
        <p:blipFill rotWithShape="1">
          <a:blip r:embed="rId3">
            <a:alphaModFix/>
          </a:blip>
          <a:srcRect b="0" l="0" r="0" t="0"/>
          <a:stretch/>
        </p:blipFill>
        <p:spPr>
          <a:xfrm>
            <a:off x="0" y="2013887"/>
            <a:ext cx="9144000" cy="3547206"/>
          </a:xfrm>
          <a:prstGeom prst="rect">
            <a:avLst/>
          </a:prstGeom>
          <a:noFill/>
          <a:ln>
            <a:noFill/>
          </a:ln>
        </p:spPr>
      </p:pic>
      <p:sp>
        <p:nvSpPr>
          <p:cNvPr id="127" name="Google Shape;12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Same protein, different views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Evolutionary couplings reveal function</a:t>
            </a:r>
            <a:endParaRPr sz="3959"/>
          </a:p>
        </p:txBody>
      </p:sp>
      <p:pic>
        <p:nvPicPr>
          <p:cNvPr descr="nbt.2419-F4.jpg" id="530" name="Google Shape;530;p82"/>
          <p:cNvPicPr preferRelativeResize="0"/>
          <p:nvPr>
            <p:ph idx="1" type="body"/>
          </p:nvPr>
        </p:nvPicPr>
        <p:blipFill rotWithShape="1">
          <a:blip r:embed="rId3">
            <a:alphaModFix/>
          </a:blip>
          <a:srcRect b="0" l="52736" r="-651" t="0"/>
          <a:stretch/>
        </p:blipFill>
        <p:spPr>
          <a:xfrm>
            <a:off x="2620733" y="1175826"/>
            <a:ext cx="3902534" cy="5646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pic>
        <p:nvPicPr>
          <p:cNvPr descr="Screen Shot 2017-01-21 at 10.24.39.png" id="535" name="Google Shape;535;p83"/>
          <p:cNvPicPr preferRelativeResize="0"/>
          <p:nvPr/>
        </p:nvPicPr>
        <p:blipFill rotWithShape="1">
          <a:blip r:embed="rId3">
            <a:alphaModFix/>
          </a:blip>
          <a:srcRect b="0" l="0" r="0" t="0"/>
          <a:stretch/>
        </p:blipFill>
        <p:spPr>
          <a:xfrm>
            <a:off x="0" y="1"/>
            <a:ext cx="6693917" cy="3261370"/>
          </a:xfrm>
          <a:prstGeom prst="rect">
            <a:avLst/>
          </a:prstGeom>
          <a:noFill/>
          <a:ln>
            <a:noFill/>
          </a:ln>
        </p:spPr>
      </p:pic>
      <p:pic>
        <p:nvPicPr>
          <p:cNvPr descr="F1.large.jpg" id="536" name="Google Shape;536;p83"/>
          <p:cNvPicPr preferRelativeResize="0"/>
          <p:nvPr/>
        </p:nvPicPr>
        <p:blipFill rotWithShape="1">
          <a:blip r:embed="rId4">
            <a:alphaModFix/>
          </a:blip>
          <a:srcRect b="0" l="0" r="0" t="0"/>
          <a:stretch/>
        </p:blipFill>
        <p:spPr>
          <a:xfrm>
            <a:off x="4091287" y="1638086"/>
            <a:ext cx="5052713" cy="5219914"/>
          </a:xfrm>
          <a:prstGeom prst="rect">
            <a:avLst/>
          </a:prstGeom>
          <a:noFill/>
          <a:ln>
            <a:noFill/>
          </a:ln>
        </p:spPr>
      </p:pic>
      <p:pic>
        <p:nvPicPr>
          <p:cNvPr descr="F3.large.jpg" id="537" name="Google Shape;537;p83"/>
          <p:cNvPicPr preferRelativeResize="0"/>
          <p:nvPr/>
        </p:nvPicPr>
        <p:blipFill rotWithShape="1">
          <a:blip r:embed="rId5">
            <a:alphaModFix/>
          </a:blip>
          <a:srcRect b="0" l="0" r="0" t="0"/>
          <a:stretch/>
        </p:blipFill>
        <p:spPr>
          <a:xfrm>
            <a:off x="0" y="2465642"/>
            <a:ext cx="3905080" cy="439235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pic>
        <p:nvPicPr>
          <p:cNvPr id="542" name="Google Shape;542;p84"/>
          <p:cNvPicPr preferRelativeResize="0"/>
          <p:nvPr/>
        </p:nvPicPr>
        <p:blipFill rotWithShape="1">
          <a:blip r:embed="rId3">
            <a:alphaModFix/>
          </a:blip>
          <a:srcRect b="0" l="0" r="0" t="0"/>
          <a:stretch/>
        </p:blipFill>
        <p:spPr>
          <a:xfrm>
            <a:off x="2054265" y="1328682"/>
            <a:ext cx="5035471" cy="5035471"/>
          </a:xfrm>
          <a:prstGeom prst="rect">
            <a:avLst/>
          </a:prstGeom>
          <a:noFill/>
          <a:ln>
            <a:noFill/>
          </a:ln>
        </p:spPr>
      </p:pic>
      <p:sp>
        <p:nvSpPr>
          <p:cNvPr id="543" name="Google Shape;543;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AlphaFold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pic>
        <p:nvPicPr>
          <p:cNvPr id="548" name="Google Shape;548;p85"/>
          <p:cNvPicPr preferRelativeResize="0"/>
          <p:nvPr>
            <p:ph idx="1" type="body"/>
          </p:nvPr>
        </p:nvPicPr>
        <p:blipFill rotWithShape="1">
          <a:blip r:embed="rId3">
            <a:alphaModFix/>
          </a:blip>
          <a:srcRect b="0" l="0" r="0" t="0"/>
          <a:stretch/>
        </p:blipFill>
        <p:spPr>
          <a:xfrm>
            <a:off x="2366962" y="1556792"/>
            <a:ext cx="4410075" cy="3105150"/>
          </a:xfrm>
          <a:prstGeom prst="rect">
            <a:avLst/>
          </a:prstGeom>
          <a:noFill/>
          <a:ln>
            <a:noFill/>
          </a:ln>
        </p:spPr>
      </p:pic>
      <p:sp>
        <p:nvSpPr>
          <p:cNvPr id="549" name="Google Shape;549;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sz="3600"/>
              <a:t>Richard Feynman’s famous “last words”</a:t>
            </a:r>
            <a:endParaRPr sz="3600"/>
          </a:p>
        </p:txBody>
      </p:sp>
      <p:sp>
        <p:nvSpPr>
          <p:cNvPr id="550" name="Google Shape;550;p85"/>
          <p:cNvSpPr txBox="1"/>
          <p:nvPr/>
        </p:nvSpPr>
        <p:spPr>
          <a:xfrm>
            <a:off x="611560" y="5157192"/>
            <a:ext cx="792088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“What I cannot create, I do not understand.”</a:t>
            </a:r>
            <a:endParaRPr sz="24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descr="nature19946-f5.jpg" id="555" name="Google Shape;555;p86"/>
          <p:cNvPicPr preferRelativeResize="0"/>
          <p:nvPr/>
        </p:nvPicPr>
        <p:blipFill rotWithShape="1">
          <a:blip r:embed="rId3">
            <a:alphaModFix/>
          </a:blip>
          <a:srcRect b="0" l="0" r="0" t="0"/>
          <a:stretch/>
        </p:blipFill>
        <p:spPr>
          <a:xfrm>
            <a:off x="0" y="1288652"/>
            <a:ext cx="9144000" cy="5569348"/>
          </a:xfrm>
          <a:prstGeom prst="rect">
            <a:avLst/>
          </a:prstGeom>
          <a:noFill/>
          <a:ln>
            <a:noFill/>
          </a:ln>
        </p:spPr>
      </p:pic>
      <p:sp>
        <p:nvSpPr>
          <p:cNvPr id="556" name="Google Shape;556;p86"/>
          <p:cNvSpPr txBox="1"/>
          <p:nvPr>
            <p:ph type="title"/>
          </p:nvPr>
        </p:nvSpPr>
        <p:spPr>
          <a:xfrm>
            <a:off x="457200" y="2473"/>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The future: </a:t>
            </a:r>
            <a:br>
              <a:rPr lang="en-US" sz="3959"/>
            </a:br>
            <a:r>
              <a:rPr lang="en-US" sz="3959"/>
              <a:t>computational protein design</a:t>
            </a:r>
            <a:endParaRPr sz="3959"/>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References</a:t>
            </a:r>
            <a:endParaRPr/>
          </a:p>
        </p:txBody>
      </p:sp>
      <p:sp>
        <p:nvSpPr>
          <p:cNvPr id="562" name="Google Shape;562;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latin typeface="Calibri"/>
                <a:ea typeface="Calibri"/>
                <a:cs typeface="Calibri"/>
                <a:sym typeface="Calibri"/>
              </a:rPr>
              <a:t>Databases: </a:t>
            </a:r>
            <a:r>
              <a:rPr lang="en-US" sz="2000" u="sng">
                <a:solidFill>
                  <a:schemeClr val="hlink"/>
                </a:solidFill>
                <a:latin typeface="Calibri"/>
                <a:ea typeface="Calibri"/>
                <a:cs typeface="Calibri"/>
                <a:sym typeface="Calibri"/>
                <a:hlinkClick r:id="rId3"/>
              </a:rPr>
              <a:t>https://doi.org/10.1007/s12033-010-9372-4</a:t>
            </a:r>
            <a:endParaRPr sz="2000">
              <a:latin typeface="Calibri"/>
              <a:ea typeface="Calibri"/>
              <a:cs typeface="Calibri"/>
              <a:sym typeface="Calibri"/>
            </a:endParaRPr>
          </a:p>
          <a:p>
            <a:pPr indent="-342900" lvl="0" marL="342900" rtl="0" algn="l">
              <a:spcBef>
                <a:spcPts val="400"/>
              </a:spcBef>
              <a:spcAft>
                <a:spcPts val="0"/>
              </a:spcAft>
              <a:buClr>
                <a:schemeClr val="dk1"/>
              </a:buClr>
              <a:buSzPts val="2000"/>
              <a:buChar char="•"/>
            </a:pPr>
            <a:r>
              <a:rPr lang="en-US" sz="2000"/>
              <a:t>Proteopedia: </a:t>
            </a:r>
            <a:r>
              <a:rPr lang="en-US" sz="2000" u="sng">
                <a:solidFill>
                  <a:schemeClr val="hlink"/>
                </a:solidFill>
                <a:hlinkClick r:id="rId4"/>
              </a:rPr>
              <a:t>http://proteopedia.org/wiki/index.php/Main_Page</a:t>
            </a:r>
            <a:endParaRPr sz="2000"/>
          </a:p>
          <a:p>
            <a:pPr indent="-342900" lvl="0" marL="342900" rtl="0" algn="l">
              <a:spcBef>
                <a:spcPts val="400"/>
              </a:spcBef>
              <a:spcAft>
                <a:spcPts val="0"/>
              </a:spcAft>
              <a:buSzPts val="2000"/>
              <a:buChar char="•"/>
            </a:pPr>
            <a:r>
              <a:rPr lang="en-US" sz="2000"/>
              <a:t>PDB resources: </a:t>
            </a:r>
            <a:r>
              <a:rPr lang="en-US" sz="2000" u="sng">
                <a:solidFill>
                  <a:schemeClr val="hlink"/>
                </a:solidFill>
                <a:hlinkClick r:id="rId5"/>
              </a:rPr>
              <a:t>https://pdb101.rcsb.org/learn/guide-to-understanding-pdb-data/methods-for-determining-structure</a:t>
            </a:r>
            <a:endParaRPr sz="2000"/>
          </a:p>
          <a:p>
            <a:pPr indent="0" lvl="0" marL="0" rtl="0" algn="l">
              <a:spcBef>
                <a:spcPts val="400"/>
              </a:spcBef>
              <a:spcAft>
                <a:spcPts val="0"/>
              </a:spcAft>
              <a:buNone/>
            </a:pPr>
            <a:r>
              <a:t/>
            </a:r>
            <a:endParaRPr sz="2000"/>
          </a:p>
          <a:p>
            <a:pPr indent="0" lvl="0" marL="0" rtl="0" algn="l">
              <a:spcBef>
                <a:spcPts val="400"/>
              </a:spcBef>
              <a:spcAft>
                <a:spcPts val="0"/>
              </a:spcAft>
              <a:buNone/>
            </a:pPr>
            <a:r>
              <a:rPr lang="en-US" sz="2000"/>
              <a:t>Extra reading for “novelty/cool” research directions:</a:t>
            </a:r>
            <a:endParaRPr sz="2000"/>
          </a:p>
          <a:p>
            <a:pPr indent="-342900" lvl="0" marL="342900" rtl="0" algn="l">
              <a:spcBef>
                <a:spcPts val="400"/>
              </a:spcBef>
              <a:spcAft>
                <a:spcPts val="0"/>
              </a:spcAft>
              <a:buClr>
                <a:schemeClr val="dk1"/>
              </a:buClr>
              <a:buSzPts val="2000"/>
              <a:buChar char="•"/>
            </a:pPr>
            <a:r>
              <a:rPr lang="en-US" sz="2000"/>
              <a:t>Coevolution: </a:t>
            </a:r>
            <a:r>
              <a:rPr lang="en-US" sz="2000" u="sng">
                <a:solidFill>
                  <a:schemeClr val="hlink"/>
                </a:solidFill>
                <a:hlinkClick r:id="rId6"/>
              </a:rPr>
              <a:t>https://www.nature.com/articles/nbt.2419</a:t>
            </a:r>
            <a:r>
              <a:rPr lang="en-US" sz="2000"/>
              <a:t> </a:t>
            </a:r>
            <a:endParaRPr/>
          </a:p>
          <a:p>
            <a:pPr indent="-342900" lvl="0" marL="342900" rtl="0" algn="l">
              <a:spcBef>
                <a:spcPts val="400"/>
              </a:spcBef>
              <a:spcAft>
                <a:spcPts val="0"/>
              </a:spcAft>
              <a:buClr>
                <a:schemeClr val="dk1"/>
              </a:buClr>
              <a:buSzPts val="2000"/>
              <a:buChar char="•"/>
            </a:pPr>
            <a:r>
              <a:rPr lang="en-US" sz="2000"/>
              <a:t>De novo design: </a:t>
            </a:r>
            <a:r>
              <a:rPr lang="en-US" sz="2000" u="sng">
                <a:solidFill>
                  <a:schemeClr val="hlink"/>
                </a:solidFill>
                <a:hlinkClick r:id="rId7"/>
              </a:rPr>
              <a:t>https://www.nature.com/articles/nature19946</a:t>
            </a:r>
            <a:r>
              <a:rPr lang="en-US" sz="2000"/>
              <a:t> </a:t>
            </a:r>
            <a:endParaRPr sz="2000"/>
          </a:p>
          <a:p>
            <a:pPr indent="-342900" lvl="0" marL="342900" rtl="0" algn="l">
              <a:spcBef>
                <a:spcPts val="400"/>
              </a:spcBef>
              <a:spcAft>
                <a:spcPts val="0"/>
              </a:spcAft>
              <a:buSzPts val="2000"/>
              <a:buChar char="•"/>
            </a:pPr>
            <a:r>
              <a:rPr lang="en-US" sz="2000"/>
              <a:t>Structure prediction &amp; design:</a:t>
            </a:r>
            <a:r>
              <a:rPr lang="en-US" sz="2000" u="sng">
                <a:solidFill>
                  <a:schemeClr val="hlink"/>
                </a:solidFill>
              </a:rPr>
              <a:t> </a:t>
            </a:r>
            <a:r>
              <a:rPr lang="en-US" sz="2000" u="sng">
                <a:solidFill>
                  <a:schemeClr val="hlink"/>
                </a:solidFill>
                <a:hlinkClick r:id="rId8"/>
              </a:rPr>
              <a:t>https://www.nature.com/articles/s41580-019-0163-x</a:t>
            </a:r>
            <a:endParaRPr sz="2000"/>
          </a:p>
          <a:p>
            <a:pPr indent="-215900" lvl="0" marL="342900" rtl="0" algn="l">
              <a:spcBef>
                <a:spcPts val="400"/>
              </a:spcBef>
              <a:spcAft>
                <a:spcPts val="0"/>
              </a:spcAft>
              <a:buClr>
                <a:schemeClr val="dk1"/>
              </a:buClr>
              <a:buSzPts val="2000"/>
              <a:buNone/>
            </a:pPr>
            <a:r>
              <a:t/>
            </a:r>
            <a:endParaRPr sz="2000"/>
          </a:p>
          <a:p>
            <a:pPr indent="-215900" lvl="0" marL="342900" rtl="0" algn="l">
              <a:spcBef>
                <a:spcPts val="400"/>
              </a:spcBef>
              <a:spcAft>
                <a:spcPts val="0"/>
              </a:spcAft>
              <a:buClr>
                <a:schemeClr val="dk1"/>
              </a:buClr>
              <a:buSzPts val="2000"/>
              <a:buNone/>
            </a:pPr>
            <a:r>
              <a:t/>
            </a:r>
            <a:endParaRPr sz="2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Questions for the supervisions</a:t>
            </a:r>
            <a:endParaRPr/>
          </a:p>
        </p:txBody>
      </p:sp>
      <p:sp>
        <p:nvSpPr>
          <p:cNvPr id="568" name="Google Shape;568;p88"/>
          <p:cNvSpPr txBox="1"/>
          <p:nvPr>
            <p:ph idx="1" type="body"/>
          </p:nvPr>
        </p:nvSpPr>
        <p:spPr>
          <a:xfrm>
            <a:off x="457200" y="1600200"/>
            <a:ext cx="8229600" cy="5257800"/>
          </a:xfrm>
          <a:prstGeom prst="rect">
            <a:avLst/>
          </a:prstGeom>
          <a:noFill/>
          <a:ln>
            <a:noFill/>
          </a:ln>
        </p:spPr>
        <p:txBody>
          <a:bodyPr anchorCtr="0" anchor="t" bIns="45700" lIns="91425" spcFirstLastPara="1" rIns="91425" wrap="square" tIns="45700">
            <a:noAutofit/>
          </a:bodyPr>
          <a:lstStyle/>
          <a:p>
            <a:pPr indent="-317500" lvl="0" marL="342900" rtl="0" algn="l">
              <a:spcBef>
                <a:spcPts val="0"/>
              </a:spcBef>
              <a:spcAft>
                <a:spcPts val="0"/>
              </a:spcAft>
              <a:buClr>
                <a:schemeClr val="dk1"/>
              </a:buClr>
              <a:buSzPts val="1600"/>
              <a:buChar char="•"/>
            </a:pPr>
            <a:r>
              <a:rPr lang="en-US" sz="1600"/>
              <a:t>A structural model on its own is not very informative. Discuss this statement with reference to a variety of structural bioinformatics databases and resources.</a:t>
            </a:r>
            <a:endParaRPr sz="1600"/>
          </a:p>
          <a:p>
            <a:pPr indent="0" lvl="0" marL="342900" rtl="0" algn="l">
              <a:spcBef>
                <a:spcPts val="0"/>
              </a:spcBef>
              <a:spcAft>
                <a:spcPts val="0"/>
              </a:spcAft>
              <a:buNone/>
            </a:pPr>
            <a:r>
              <a:t/>
            </a:r>
            <a:endParaRPr sz="1600"/>
          </a:p>
          <a:p>
            <a:pPr indent="-330200" lvl="0" marL="342900" rtl="0" algn="l">
              <a:spcBef>
                <a:spcPts val="0"/>
              </a:spcBef>
              <a:spcAft>
                <a:spcPts val="0"/>
              </a:spcAft>
              <a:buSzPts val="1600"/>
              <a:buChar char="•"/>
            </a:pPr>
            <a:r>
              <a:rPr lang="en-US" sz="1600"/>
              <a:t>How does the experimental pipeline or choice of technique for structure determination impact the quality and validity of the structural model?</a:t>
            </a:r>
            <a:endParaRPr sz="1600"/>
          </a:p>
          <a:p>
            <a:pPr indent="0" lvl="0" marL="342900" rtl="0" algn="l">
              <a:spcBef>
                <a:spcPts val="0"/>
              </a:spcBef>
              <a:spcAft>
                <a:spcPts val="0"/>
              </a:spcAft>
              <a:buNone/>
            </a:pPr>
            <a:r>
              <a:t/>
            </a:r>
            <a:endParaRPr sz="1600"/>
          </a:p>
          <a:p>
            <a:pPr indent="-317500" lvl="0" marL="342900" rtl="0" algn="l">
              <a:spcBef>
                <a:spcPts val="400"/>
              </a:spcBef>
              <a:spcAft>
                <a:spcPts val="0"/>
              </a:spcAft>
              <a:buClr>
                <a:schemeClr val="dk1"/>
              </a:buClr>
              <a:buSzPts val="1600"/>
              <a:buChar char="•"/>
            </a:pPr>
            <a:r>
              <a:rPr i="1" lang="en-US" sz="1600"/>
              <a:t>(2018 exam) </a:t>
            </a:r>
            <a:r>
              <a:rPr lang="en-US" sz="1600"/>
              <a:t>Protein structure models are only as good as the methods used to generate them. Discuss this statement in relation to experimental techniques, homology modelling and </a:t>
            </a:r>
            <a:r>
              <a:rPr i="1" lang="en-US" sz="1600"/>
              <a:t>de novo</a:t>
            </a:r>
            <a:r>
              <a:rPr lang="en-US" sz="1600"/>
              <a:t> structure prediction.</a:t>
            </a:r>
            <a:endParaRPr sz="1600"/>
          </a:p>
          <a:p>
            <a:pPr indent="0" lvl="0" marL="342900" rtl="0" algn="l">
              <a:spcBef>
                <a:spcPts val="400"/>
              </a:spcBef>
              <a:spcAft>
                <a:spcPts val="0"/>
              </a:spcAft>
              <a:buNone/>
            </a:pPr>
            <a:r>
              <a:t/>
            </a:r>
            <a:endParaRPr sz="1600"/>
          </a:p>
          <a:p>
            <a:pPr indent="-317500" lvl="0" marL="342900" rtl="0" algn="l">
              <a:spcBef>
                <a:spcPts val="400"/>
              </a:spcBef>
              <a:spcAft>
                <a:spcPts val="0"/>
              </a:spcAft>
              <a:buSzPts val="1600"/>
              <a:buChar char="•"/>
            </a:pPr>
            <a:r>
              <a:rPr lang="en-US" sz="1600"/>
              <a:t>(2019 exam) For the following questions assume you can only rely on bioinformatics tools and no new experiments.</a:t>
            </a:r>
            <a:endParaRPr sz="1600"/>
          </a:p>
          <a:p>
            <a:pPr indent="-273050" lvl="1" marL="742950" rtl="0" algn="l">
              <a:spcBef>
                <a:spcPts val="400"/>
              </a:spcBef>
              <a:spcAft>
                <a:spcPts val="0"/>
              </a:spcAft>
              <a:buSzPts val="1600"/>
              <a:buChar char="–"/>
            </a:pPr>
            <a:r>
              <a:rPr lang="en-US" sz="1600"/>
              <a:t>Given the amino acid sequence of a protein, describe the steps you would take and the tools you would use to learn about its secondary and tertiary molecular structure. [60%]</a:t>
            </a:r>
            <a:endParaRPr sz="1600"/>
          </a:p>
          <a:p>
            <a:pPr indent="-273050" lvl="1" marL="742950" rtl="0" algn="l">
              <a:spcBef>
                <a:spcPts val="400"/>
              </a:spcBef>
              <a:spcAft>
                <a:spcPts val="0"/>
              </a:spcAft>
              <a:buSzPts val="1600"/>
              <a:buChar char="–"/>
            </a:pPr>
            <a:r>
              <a:rPr lang="en-US" sz="1600"/>
              <a:t>Subsequently, a structural model of the same protein is published. Describe how you would first check if the model is reliable, and then how you would compare it to your predictions from a). Describe the steps you would take and the tools you would use. [40%]</a:t>
            </a:r>
            <a:endParaRPr sz="1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sz="4000"/>
              <a:t>Lecture slides and practical material</a:t>
            </a:r>
            <a:endParaRPr sz="4000"/>
          </a:p>
        </p:txBody>
      </p:sp>
      <p:sp>
        <p:nvSpPr>
          <p:cNvPr id="574" name="Google Shape;574;p89"/>
          <p:cNvSpPr txBox="1"/>
          <p:nvPr>
            <p:ph idx="1" type="subTitle"/>
          </p:nvPr>
        </p:nvSpPr>
        <p:spPr>
          <a:xfrm>
            <a:off x="0" y="3886200"/>
            <a:ext cx="91440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rPr lang="en-US"/>
              <a:t>github.com/alexeymorgunov/structbioinfo</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90"/>
          <p:cNvSpPr/>
          <p:nvPr/>
        </p:nvSpPr>
        <p:spPr>
          <a:xfrm>
            <a:off x="685800" y="2130480"/>
            <a:ext cx="7771800" cy="14691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Calibri"/>
                <a:ea typeface="Calibri"/>
                <a:cs typeface="Calibri"/>
                <a:sym typeface="Calibri"/>
              </a:rPr>
              <a:t>Thank you!</a:t>
            </a:r>
            <a:endParaRPr b="0" i="0" sz="4400" u="none" cap="none" strike="noStrike">
              <a:latin typeface="Arial"/>
              <a:ea typeface="Arial"/>
              <a:cs typeface="Arial"/>
              <a:sym typeface="Arial"/>
            </a:endParaRPr>
          </a:p>
        </p:txBody>
      </p:sp>
      <p:sp>
        <p:nvSpPr>
          <p:cNvPr id="580" name="Google Shape;580;p90"/>
          <p:cNvSpPr/>
          <p:nvPr/>
        </p:nvSpPr>
        <p:spPr>
          <a:xfrm>
            <a:off x="0" y="3886200"/>
            <a:ext cx="9143400" cy="1751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2200" u="none" cap="none" strike="noStrike">
                <a:latin typeface="Arial"/>
                <a:ea typeface="Arial"/>
                <a:cs typeface="Arial"/>
                <a:sym typeface="Arial"/>
              </a:rPr>
              <a:t>Have any questions, comments?</a:t>
            </a:r>
            <a:endParaRPr b="0" i="0" sz="22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200" u="none" cap="none" strike="noStrike">
                <a:latin typeface="Arial"/>
                <a:ea typeface="Arial"/>
                <a:cs typeface="Arial"/>
                <a:sym typeface="Arial"/>
              </a:rPr>
              <a:t>Email me: </a:t>
            </a:r>
            <a:r>
              <a:rPr b="1" i="0" lang="en-US" sz="2200" u="none" cap="none" strike="noStrike">
                <a:latin typeface="Arial"/>
                <a:ea typeface="Arial"/>
                <a:cs typeface="Arial"/>
                <a:sym typeface="Arial"/>
              </a:rPr>
              <a:t>alexey@manifoldresearch.com</a:t>
            </a:r>
            <a:endParaRPr b="0" i="0" sz="22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Molecular graphics systems</a:t>
            </a:r>
            <a:endParaRPr/>
          </a:p>
        </p:txBody>
      </p:sp>
      <p:sp>
        <p:nvSpPr>
          <p:cNvPr id="133" name="Google Shape;13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Jmol &amp; JSmol - </a:t>
            </a:r>
            <a:r>
              <a:rPr lang="en-US" sz="2800" u="sng">
                <a:solidFill>
                  <a:schemeClr val="hlink"/>
                </a:solidFill>
                <a:hlinkClick r:id="rId3"/>
              </a:rPr>
              <a:t>http://jmol.sourceforge.net/</a:t>
            </a:r>
            <a:endParaRPr sz="2800"/>
          </a:p>
          <a:p>
            <a:pPr indent="-342900" lvl="0" marL="342900" rtl="0" algn="l">
              <a:spcBef>
                <a:spcPts val="560"/>
              </a:spcBef>
              <a:spcAft>
                <a:spcPts val="0"/>
              </a:spcAft>
              <a:buClr>
                <a:schemeClr val="dk1"/>
              </a:buClr>
              <a:buSzPts val="2800"/>
              <a:buChar char="•"/>
            </a:pPr>
            <a:r>
              <a:rPr lang="en-US" sz="2800"/>
              <a:t>PyMOL - </a:t>
            </a:r>
            <a:r>
              <a:rPr lang="en-US" sz="2800" u="sng">
                <a:solidFill>
                  <a:schemeClr val="hlink"/>
                </a:solidFill>
                <a:hlinkClick r:id="rId4"/>
              </a:rPr>
              <a:t>http://www.pymol.org/</a:t>
            </a:r>
            <a:endParaRPr sz="2800"/>
          </a:p>
          <a:p>
            <a:pPr indent="-342900" lvl="0" marL="342900" rtl="0" algn="l">
              <a:spcBef>
                <a:spcPts val="560"/>
              </a:spcBef>
              <a:spcAft>
                <a:spcPts val="0"/>
              </a:spcAft>
              <a:buClr>
                <a:schemeClr val="dk1"/>
              </a:buClr>
              <a:buSzPts val="2800"/>
              <a:buChar char="•"/>
            </a:pPr>
            <a:r>
              <a:rPr lang="en-US" sz="2800"/>
              <a:t>RasMol - </a:t>
            </a:r>
            <a:r>
              <a:rPr lang="en-US" sz="2800" u="sng">
                <a:solidFill>
                  <a:schemeClr val="hlink"/>
                </a:solidFill>
                <a:hlinkClick r:id="rId5"/>
              </a:rPr>
              <a:t>http://www.rasmol.org/</a:t>
            </a:r>
            <a:endParaRPr sz="2800"/>
          </a:p>
          <a:p>
            <a:pPr indent="-342900" lvl="0" marL="342900" rtl="0" algn="l">
              <a:spcBef>
                <a:spcPts val="560"/>
              </a:spcBef>
              <a:spcAft>
                <a:spcPts val="0"/>
              </a:spcAft>
              <a:buClr>
                <a:schemeClr val="dk1"/>
              </a:buClr>
              <a:buSzPts val="2800"/>
              <a:buChar char="•"/>
            </a:pPr>
            <a:r>
              <a:rPr lang="en-US" sz="2800"/>
              <a:t>UCSF Chimera - </a:t>
            </a:r>
            <a:r>
              <a:rPr lang="en-US" sz="2800" u="sng">
                <a:solidFill>
                  <a:schemeClr val="hlink"/>
                </a:solidFill>
                <a:hlinkClick r:id="rId6"/>
              </a:rPr>
              <a:t>http://www.rbvi.ucsf.edu/chimera/</a:t>
            </a:r>
            <a:endParaRPr sz="2800"/>
          </a:p>
          <a:p>
            <a:pPr indent="-342900" lvl="0" marL="342900" rtl="0" algn="l">
              <a:spcBef>
                <a:spcPts val="560"/>
              </a:spcBef>
              <a:spcAft>
                <a:spcPts val="0"/>
              </a:spcAft>
              <a:buClr>
                <a:schemeClr val="dk1"/>
              </a:buClr>
              <a:buSzPts val="2800"/>
              <a:buChar char="•"/>
            </a:pPr>
            <a:r>
              <a:rPr lang="en-US" sz="2800"/>
              <a:t>VMD - </a:t>
            </a:r>
            <a:r>
              <a:rPr lang="en-US" sz="2800" u="sng">
                <a:solidFill>
                  <a:schemeClr val="hlink"/>
                </a:solidFill>
                <a:hlinkClick r:id="rId7"/>
              </a:rPr>
              <a:t>http://www.ks.uiuc.edu/Research/vmd</a:t>
            </a:r>
            <a:endParaRPr sz="2800"/>
          </a:p>
          <a:p>
            <a:pPr indent="-342900" lvl="0" marL="342900" rtl="0" algn="l">
              <a:spcBef>
                <a:spcPts val="560"/>
              </a:spcBef>
              <a:spcAft>
                <a:spcPts val="0"/>
              </a:spcAft>
              <a:buClr>
                <a:schemeClr val="dk1"/>
              </a:buClr>
              <a:buSzPts val="2800"/>
              <a:buChar char="•"/>
            </a:pPr>
            <a:r>
              <a:rPr lang="en-US" sz="2800"/>
              <a:t>3Dmol.js - </a:t>
            </a:r>
            <a:r>
              <a:rPr lang="en-US" sz="2800" u="sng">
                <a:solidFill>
                  <a:schemeClr val="hlink"/>
                </a:solidFill>
                <a:hlinkClick r:id="rId8"/>
              </a:rPr>
              <a:t>http://3dmol.csb.pitt.edu/</a:t>
            </a:r>
            <a:r>
              <a:rPr lang="en-US" sz="2800"/>
              <a:t> </a:t>
            </a:r>
            <a:endParaRPr sz="2800"/>
          </a:p>
        </p:txBody>
      </p:sp>
      <p:grpSp>
        <p:nvGrpSpPr>
          <p:cNvPr id="134" name="Google Shape;134;p20"/>
          <p:cNvGrpSpPr/>
          <p:nvPr/>
        </p:nvGrpSpPr>
        <p:grpSpPr>
          <a:xfrm>
            <a:off x="864703" y="4829493"/>
            <a:ext cx="7414594" cy="1627550"/>
            <a:chOff x="842747" y="4829493"/>
            <a:chExt cx="7414594" cy="1627550"/>
          </a:xfrm>
        </p:grpSpPr>
        <p:pic>
          <p:nvPicPr>
            <p:cNvPr descr="Jmol_icon_128.png" id="135" name="Google Shape;135;p20"/>
            <p:cNvPicPr preferRelativeResize="0"/>
            <p:nvPr/>
          </p:nvPicPr>
          <p:blipFill rotWithShape="1">
            <a:blip r:embed="rId9">
              <a:alphaModFix/>
            </a:blip>
            <a:srcRect b="0" l="0" r="0" t="0"/>
            <a:stretch/>
          </p:blipFill>
          <p:spPr>
            <a:xfrm>
              <a:off x="842747" y="4829493"/>
              <a:ext cx="1625600" cy="1625600"/>
            </a:xfrm>
            <a:prstGeom prst="rect">
              <a:avLst/>
            </a:prstGeom>
            <a:noFill/>
            <a:ln>
              <a:noFill/>
            </a:ln>
          </p:spPr>
        </p:pic>
        <p:pic>
          <p:nvPicPr>
            <p:cNvPr descr="pymol_2018.png" id="136" name="Google Shape;136;p20"/>
            <p:cNvPicPr preferRelativeResize="0"/>
            <p:nvPr/>
          </p:nvPicPr>
          <p:blipFill rotWithShape="1">
            <a:blip r:embed="rId10">
              <a:alphaModFix/>
            </a:blip>
            <a:srcRect b="0" l="0" r="0" t="0"/>
            <a:stretch/>
          </p:blipFill>
          <p:spPr>
            <a:xfrm>
              <a:off x="3175099" y="4829493"/>
              <a:ext cx="1760658" cy="1627550"/>
            </a:xfrm>
            <a:prstGeom prst="rect">
              <a:avLst/>
            </a:prstGeom>
            <a:noFill/>
            <a:ln>
              <a:noFill/>
            </a:ln>
          </p:spPr>
        </p:pic>
        <p:pic>
          <p:nvPicPr>
            <p:cNvPr descr="ChimeraLogoSmall.png" id="137" name="Google Shape;137;p20"/>
            <p:cNvPicPr preferRelativeResize="0"/>
            <p:nvPr/>
          </p:nvPicPr>
          <p:blipFill rotWithShape="1">
            <a:blip r:embed="rId11">
              <a:alphaModFix/>
            </a:blip>
            <a:srcRect b="0" l="0" r="0" t="0"/>
            <a:stretch/>
          </p:blipFill>
          <p:spPr>
            <a:xfrm>
              <a:off x="5756418" y="4829493"/>
              <a:ext cx="2500923" cy="16256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descr="screenshot1_rhodopsin.png" id="142" name="Google Shape;142;p21"/>
          <p:cNvPicPr preferRelativeResize="0"/>
          <p:nvPr/>
        </p:nvPicPr>
        <p:blipFill rotWithShape="1">
          <a:blip r:embed="rId3">
            <a:alphaModFix/>
          </a:blip>
          <a:srcRect b="0" l="0" r="0" t="0"/>
          <a:stretch/>
        </p:blipFill>
        <p:spPr>
          <a:xfrm>
            <a:off x="0" y="622300"/>
            <a:ext cx="9144000" cy="5602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